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13"/>
  </p:notesMasterIdLst>
  <p:sldIdLst>
    <p:sldId id="256" r:id="rId2"/>
    <p:sldId id="258" r:id="rId3"/>
    <p:sldId id="261" r:id="rId4"/>
    <p:sldId id="264" r:id="rId5"/>
    <p:sldId id="266" r:id="rId6"/>
    <p:sldId id="260" r:id="rId7"/>
    <p:sldId id="273" r:id="rId8"/>
    <p:sldId id="270" r:id="rId9"/>
    <p:sldId id="268" r:id="rId10"/>
    <p:sldId id="262" r:id="rId11"/>
    <p:sldId id="279" r:id="rId12"/>
  </p:sldIdLst>
  <p:sldSz cx="9144000" cy="5143500" type="screen16x9"/>
  <p:notesSz cx="6858000" cy="9144000"/>
  <p:embeddedFontLst>
    <p:embeddedFont>
      <p:font typeface="Advent Pro Light" panose="020B0604020202020204" charset="0"/>
      <p:regular r:id="rId14"/>
      <p:bold r:id="rId15"/>
    </p:embeddedFont>
    <p:embeddedFont>
      <p:font typeface="Anton" panose="020B0604020202020204" charset="0"/>
      <p:regular r:id="rId16"/>
    </p:embeddedFont>
    <p:embeddedFont>
      <p:font typeface="Fira Sans Condensed Light" panose="020B0604020202020204" charset="0"/>
      <p:regular r:id="rId17"/>
      <p:bold r:id="rId18"/>
      <p:italic r:id="rId19"/>
      <p:boldItalic r:id="rId20"/>
    </p:embeddedFont>
    <p:embeddedFont>
      <p:font typeface="Rajdhani" panose="020B060402020202020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4B18DF-5BDB-4B48-941E-D6A98523CB9C}">
  <a:tblStyle styleId="{244B18DF-5BDB-4B48-941E-D6A98523CB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26" autoAdjust="0"/>
    <p:restoredTop sz="92282" autoAdjust="0"/>
  </p:normalViewPr>
  <p:slideViewPr>
    <p:cSldViewPr snapToGrid="0">
      <p:cViewPr varScale="1">
        <p:scale>
          <a:sx n="112" d="100"/>
          <a:sy n="112" d="100"/>
        </p:scale>
        <p:origin x="114"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A quick welcoming message to the leadership.</a:t>
            </a:r>
          </a:p>
          <a:p>
            <a:r>
              <a:rPr lang="en-US" dirty="0"/>
              <a:t>A quick introduction about the Presenter and the business problem</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708a6ee8a1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708a6ee8a1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Recommendations and conclusion</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To get a true estimation we would want to test the models effectiveness at this cutoff on completely unseen future data sets, account for a deterioration in model effectiveness as time goes on, and take a more detailed approach to estimating costs.</a:t>
            </a:r>
          </a:p>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Check if there are any questions (+3 min)</a:t>
            </a:r>
          </a:p>
          <a:p>
            <a:pPr marL="0" lvl="0" indent="0" algn="l" rtl="0">
              <a:spcBef>
                <a:spcPts val="0"/>
              </a:spcBef>
              <a:spcAft>
                <a:spcPts val="0"/>
              </a:spcAft>
              <a:buNone/>
            </a:pPr>
            <a:r>
              <a:rPr lang="en-US" sz="1100" b="0" i="0" u="none" strike="noStrike" cap="none" dirty="0">
                <a:solidFill>
                  <a:srgbClr val="000000"/>
                </a:solidFill>
                <a:effectLst/>
                <a:latin typeface="Arial"/>
                <a:cs typeface="Arial"/>
                <a:sym typeface="Arial"/>
              </a:rPr>
              <a:t>Thank you and enjoy the rest of your day</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7098bb5640_0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0" name="Google Shape;1790;g7098bb5640_0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708a6ee8a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708a6ee8a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latin typeface="Times New Roman" panose="02020603050405020304" pitchFamily="18" charset="0"/>
                <a:cs typeface="Times New Roman" panose="02020603050405020304" pitchFamily="18" charset="0"/>
              </a:rPr>
              <a:t>Start by identifying the problem and the way we are handling it through the modeling process.</a:t>
            </a:r>
          </a:p>
          <a:p>
            <a:pPr marL="171450" lvl="0" indent="-171450" algn="l" rtl="0">
              <a:spcBef>
                <a:spcPts val="0"/>
              </a:spcBef>
              <a:spcAft>
                <a:spcPts val="0"/>
              </a:spcAft>
            </a:pPr>
            <a:r>
              <a:rPr lang="en-US" dirty="0">
                <a:latin typeface="Times New Roman" panose="02020603050405020304" pitchFamily="18" charset="0"/>
                <a:cs typeface="Times New Roman" panose="02020603050405020304" pitchFamily="18" charset="0"/>
              </a:rPr>
              <a:t>General overview of the methodology and the analysis tools.</a:t>
            </a:r>
          </a:p>
          <a:p>
            <a:pPr marL="171450" lvl="0" indent="-171450" algn="l" rtl="0">
              <a:spcBef>
                <a:spcPts val="0"/>
              </a:spcBef>
              <a:spcAft>
                <a:spcPts val="0"/>
              </a:spcAft>
            </a:pPr>
            <a:r>
              <a:rPr lang="en-US" dirty="0">
                <a:latin typeface="Times New Roman" panose="02020603050405020304" pitchFamily="18" charset="0"/>
                <a:cs typeface="Times New Roman" panose="02020603050405020304" pitchFamily="18" charset="0"/>
              </a:rPr>
              <a:t>A brief introduction about what we are aiming for by following this process and how we are going to make comparisons later.</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08a6ee8a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08a6ee8a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This report aims to reduce fraud and make it at the minimum to maintain a healthy cashflow position. Ultimately, we are seeking to streamline the customer experience, minimize online scams, increase our brand trust, and enhance our reputation. </a:t>
            </a:r>
          </a:p>
          <a:p>
            <a:pPr marL="17145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To identify and separate fraudulent transactions from those that are legitimate without affecting customer experience, reduce credit card skimming, and to train different models to detect fraud within more than one application are some of the immediate objectives of the report.</a:t>
            </a:r>
          </a:p>
          <a:p>
            <a:pPr marL="171450" lvl="0" indent="-171450" algn="l" rtl="0">
              <a:spcBef>
                <a:spcPts val="0"/>
              </a:spcBef>
              <a:spcAft>
                <a:spcPts val="0"/>
              </a:spcAft>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5abef0139_0_14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5abef0139_0_14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1" u="none" strike="noStrike" cap="none" dirty="0">
                <a:solidFill>
                  <a:srgbClr val="000000"/>
                </a:solidFill>
                <a:effectLst/>
                <a:latin typeface="Arial"/>
                <a:ea typeface="Arial"/>
                <a:cs typeface="Arial"/>
                <a:sym typeface="Arial"/>
              </a:rPr>
              <a:t>Research Design</a:t>
            </a:r>
            <a:r>
              <a:rPr lang="en-US" sz="1100" b="0" i="0" u="none" strike="noStrike" cap="none" dirty="0">
                <a:solidFill>
                  <a:srgbClr val="000000"/>
                </a:solidFill>
                <a:effectLst/>
                <a:latin typeface="Arial"/>
                <a:ea typeface="Arial"/>
                <a:cs typeface="Arial"/>
                <a:sym typeface="Arial"/>
              </a:rPr>
              <a:t>: Because we need to describe the fraud phenomenon and its effect on the cashflow position, we are not focusing on the why part of the research problem but rather to answer the when, what, where, and how parts. Accordingly, we are designing descriptive research because we have a little to no pertinent data and we need to give it an appropriate description using quantitative techniques. </a:t>
            </a:r>
          </a:p>
          <a:p>
            <a:r>
              <a:rPr lang="en-US" sz="1100" b="1" i="1" u="none" strike="noStrike" cap="none" dirty="0">
                <a:solidFill>
                  <a:srgbClr val="000000"/>
                </a:solidFill>
                <a:effectLst/>
                <a:latin typeface="Arial"/>
                <a:ea typeface="Arial"/>
                <a:cs typeface="Arial"/>
                <a:sym typeface="Arial"/>
              </a:rPr>
              <a:t>Data Source</a:t>
            </a:r>
            <a:r>
              <a:rPr lang="en-US" sz="1100" b="0" i="0" u="none" strike="noStrike" cap="none" dirty="0">
                <a:solidFill>
                  <a:srgbClr val="000000"/>
                </a:solidFill>
                <a:effectLst/>
                <a:latin typeface="Arial"/>
                <a:ea typeface="Arial"/>
                <a:cs typeface="Arial"/>
                <a:sym typeface="Arial"/>
              </a:rPr>
              <a:t>: we identified multiple sources for alternatives and then found one real anonymous matching data from a European bank that was recently added in Kaggle (an online community for data scientists), all currencies were converted from pound sterling to US dollars.</a:t>
            </a:r>
          </a:p>
          <a:p>
            <a:r>
              <a:rPr lang="en-US" sz="1100" b="1" i="1" u="none" strike="noStrike" cap="none" dirty="0">
                <a:solidFill>
                  <a:srgbClr val="000000"/>
                </a:solidFill>
                <a:effectLst/>
                <a:latin typeface="Arial"/>
                <a:ea typeface="Arial"/>
                <a:cs typeface="Arial"/>
                <a:sym typeface="Arial"/>
              </a:rPr>
              <a:t>Data Manipulation</a:t>
            </a:r>
            <a:r>
              <a:rPr lang="en-US" sz="1100" b="0" i="0" u="none" strike="noStrike" cap="none" dirty="0">
                <a:solidFill>
                  <a:srgbClr val="000000"/>
                </a:solidFill>
                <a:effectLst/>
                <a:latin typeface="Arial"/>
                <a:ea typeface="Arial"/>
                <a:cs typeface="Arial"/>
                <a:sym typeface="Arial"/>
              </a:rPr>
              <a:t>: In Random Under Sampling (RUS) method, the majority class is minimized to the same number of minority class by separating most of the class instances randomly. Synthetic Minority Oversampling Technique with Edited Nearest Neighbor (SMOTEENN) is a variant of SMOTE which is basically a combination of SMOTE and Edited Nearest Neighbor (ENN).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1" u="none" strike="noStrike" cap="none" dirty="0">
                <a:solidFill>
                  <a:srgbClr val="000000"/>
                </a:solidFill>
                <a:effectLst/>
                <a:latin typeface="Arial"/>
                <a:ea typeface="Arial"/>
                <a:cs typeface="Arial"/>
                <a:sym typeface="Arial"/>
              </a:rPr>
              <a:t>Analytic Methods</a:t>
            </a:r>
            <a:r>
              <a:rPr lang="en-US" sz="1100" b="0" i="0" u="none" strike="noStrike" cap="none" dirty="0">
                <a:solidFill>
                  <a:srgbClr val="000000"/>
                </a:solidFill>
                <a:effectLst/>
                <a:latin typeface="Arial"/>
                <a:ea typeface="Arial"/>
                <a:cs typeface="Arial"/>
                <a:sym typeface="Arial"/>
              </a:rPr>
              <a:t>: We are focusing to fight against fraud to secure cash at one level which is fraud detection. The statistical analytical tools that we are using have two primary goals. To minimize the total cost to the company and to minimize the number of frauds given the maximum amount of investigations we could make. To achieve that, we are using a mixed of supervised and unsupervised techniques.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65abef0139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65abef0139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Preprocess the dataset, briefly exploring features &amp; engineering new features where possible.</a:t>
            </a:r>
          </a:p>
          <a:p>
            <a:r>
              <a:rPr lang="en-US" sz="1100" b="0" i="0" u="none" strike="noStrike" cap="none" dirty="0">
                <a:solidFill>
                  <a:srgbClr val="000000"/>
                </a:solidFill>
                <a:effectLst/>
                <a:latin typeface="Arial"/>
                <a:ea typeface="Arial"/>
                <a:cs typeface="Arial"/>
                <a:sym typeface="Arial"/>
              </a:rPr>
              <a:t>Experiment with sampling techniques - see if these are effective.</a:t>
            </a:r>
          </a:p>
          <a:p>
            <a:r>
              <a:rPr lang="en-US" sz="1100" b="0" i="0" u="none" strike="noStrike" cap="none" dirty="0">
                <a:solidFill>
                  <a:srgbClr val="000000"/>
                </a:solidFill>
                <a:effectLst/>
                <a:latin typeface="Arial"/>
                <a:ea typeface="Arial"/>
                <a:cs typeface="Arial"/>
                <a:sym typeface="Arial"/>
              </a:rPr>
              <a:t>Build the most effective </a:t>
            </a:r>
            <a:r>
              <a:rPr lang="en-US" sz="1100" b="0" i="0" u="none" strike="noStrike" cap="none" dirty="0" err="1">
                <a:solidFill>
                  <a:srgbClr val="000000"/>
                </a:solidFill>
                <a:effectLst/>
                <a:latin typeface="Arial"/>
                <a:ea typeface="Arial"/>
                <a:cs typeface="Arial"/>
                <a:sym typeface="Arial"/>
              </a:rPr>
              <a:t>XGBoost</a:t>
            </a:r>
            <a:r>
              <a:rPr lang="en-US" sz="1100" b="0" i="0" u="none" strike="noStrike" cap="none" dirty="0">
                <a:solidFill>
                  <a:srgbClr val="000000"/>
                </a:solidFill>
                <a:effectLst/>
                <a:latin typeface="Arial"/>
                <a:ea typeface="Arial"/>
                <a:cs typeface="Arial"/>
                <a:sym typeface="Arial"/>
              </a:rPr>
              <a:t> classifier. </a:t>
            </a:r>
          </a:p>
          <a:p>
            <a:r>
              <a:rPr lang="en-US" sz="1100" b="0" i="0" u="none" strike="noStrike" cap="none" dirty="0">
                <a:solidFill>
                  <a:srgbClr val="000000"/>
                </a:solidFill>
                <a:effectLst/>
                <a:latin typeface="Arial"/>
                <a:ea typeface="Arial"/>
                <a:cs typeface="Arial"/>
                <a:sym typeface="Arial"/>
              </a:rPr>
              <a:t>Select an optimal cutoff for the model, as though it were being implemented as a fraud detection system.</a:t>
            </a:r>
          </a:p>
          <a:p>
            <a:r>
              <a:rPr lang="en-US" sz="1100" b="0" i="0" u="none" strike="noStrike" cap="none" dirty="0">
                <a:solidFill>
                  <a:srgbClr val="000000"/>
                </a:solidFill>
                <a:effectLst/>
                <a:latin typeface="Arial"/>
                <a:ea typeface="Arial"/>
                <a:cs typeface="Arial"/>
                <a:sym typeface="Arial"/>
              </a:rPr>
              <a:t>Estimate the business impact and potential savings.</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08a6ee8a1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08a6ee8a1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000000"/>
                </a:solidFill>
                <a:effectLst/>
                <a:latin typeface="Arial"/>
                <a:ea typeface="Arial"/>
                <a:cs typeface="Arial"/>
                <a:sym typeface="Arial"/>
              </a:rPr>
              <a:t>Understanding SMOTE and its pre-processing procedures: before SMOTE, after SMOTE, after SMOTE and random majority under sampling, and sampling techniques performance.</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err="1">
                <a:solidFill>
                  <a:srgbClr val="000000"/>
                </a:solidFill>
                <a:effectLst/>
                <a:latin typeface="Arial"/>
                <a:ea typeface="Arial"/>
                <a:cs typeface="Arial"/>
                <a:sym typeface="Arial"/>
              </a:rPr>
              <a:t>XGBoost</a:t>
            </a:r>
            <a:r>
              <a:rPr lang="en-US" sz="1100" b="0" i="0" u="none" strike="noStrike" cap="none" dirty="0">
                <a:solidFill>
                  <a:srgbClr val="000000"/>
                </a:solidFill>
                <a:effectLst/>
                <a:latin typeface="Arial"/>
                <a:ea typeface="Arial"/>
                <a:cs typeface="Arial"/>
                <a:sym typeface="Arial"/>
              </a:rPr>
              <a:t> training: 7 models used using different train data sets.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000000"/>
                </a:solidFill>
                <a:effectLst/>
                <a:latin typeface="Arial"/>
                <a:ea typeface="Arial"/>
                <a:cs typeface="Arial"/>
                <a:sym typeface="Arial"/>
              </a:rPr>
              <a:t>Precision-recall for each model.</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000000"/>
                </a:solidFill>
                <a:effectLst/>
                <a:latin typeface="Arial"/>
                <a:ea typeface="Arial"/>
                <a:cs typeface="Arial"/>
                <a:sym typeface="Arial"/>
              </a:rPr>
              <a:t>ROC curves for different sampling methods</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000000"/>
                </a:solidFill>
                <a:effectLst/>
                <a:latin typeface="Arial"/>
                <a:ea typeface="Arial"/>
                <a:cs typeface="Arial"/>
                <a:sym typeface="Arial"/>
              </a:rPr>
              <a:t>Deeper </a:t>
            </a:r>
            <a:r>
              <a:rPr lang="en-US" sz="1100" b="0" i="0" u="none" strike="noStrike" cap="none" dirty="0" err="1">
                <a:solidFill>
                  <a:srgbClr val="000000"/>
                </a:solidFill>
                <a:effectLst/>
                <a:latin typeface="Arial"/>
                <a:ea typeface="Arial"/>
                <a:cs typeface="Arial"/>
                <a:sym typeface="Arial"/>
              </a:rPr>
              <a:t>XGBoost</a:t>
            </a:r>
            <a:r>
              <a:rPr lang="en-US" sz="1100" b="0" i="0" u="none" strike="noStrike" cap="none" dirty="0">
                <a:solidFill>
                  <a:srgbClr val="000000"/>
                </a:solidFill>
                <a:effectLst/>
                <a:latin typeface="Arial"/>
                <a:ea typeface="Arial"/>
                <a:cs typeface="Arial"/>
                <a:sym typeface="Arial"/>
              </a:rPr>
              <a:t> model Vs previous best model and final performance evaluation.</a:t>
            </a:r>
          </a:p>
          <a:p>
            <a:pPr marL="171450" marR="0" lvl="0" indent="-171450" algn="l" defTabSz="914400" rtl="0" eaLnBrk="1" fontAlgn="auto" latinLnBrk="0" hangingPunct="1">
              <a:lnSpc>
                <a:spcPct val="100000"/>
              </a:lnSpc>
              <a:spcBef>
                <a:spcPts val="0"/>
              </a:spcBef>
              <a:spcAft>
                <a:spcPts val="0"/>
              </a:spcAft>
              <a:buClr>
                <a:srgbClr val="000000"/>
              </a:buClr>
              <a:buSzPts val="1100"/>
              <a:tabLst/>
              <a:defRPr/>
            </a:pPr>
            <a:r>
              <a:rPr lang="en-US" sz="1100" b="0" i="0" u="none" strike="noStrike" cap="none" dirty="0">
                <a:solidFill>
                  <a:srgbClr val="000000"/>
                </a:solidFill>
                <a:effectLst/>
                <a:latin typeface="Arial"/>
                <a:ea typeface="Arial"/>
                <a:cs typeface="Arial"/>
                <a:sym typeface="Arial"/>
              </a:rPr>
              <a:t>Cut-off experimentation and final confusion matrix</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4"/>
        <p:cNvGrpSpPr/>
        <p:nvPr/>
      </p:nvGrpSpPr>
      <p:grpSpPr>
        <a:xfrm>
          <a:off x="0" y="0"/>
          <a:ext cx="0" cy="0"/>
          <a:chOff x="0" y="0"/>
          <a:chExt cx="0" cy="0"/>
        </a:xfrm>
      </p:grpSpPr>
      <p:sp>
        <p:nvSpPr>
          <p:cNvPr id="1585" name="Google Shape;1585;g7098bb5640_0_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6" name="Google Shape;1586;g7098bb5640_0_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Discuss the extremely low cutoff Vs extremely high cutoff (approaching 1) predictions and show why the selected model has found the best balance of these two errors.</a:t>
            </a:r>
          </a:p>
          <a:p>
            <a:pPr marL="158750" indent="0">
              <a:buNone/>
            </a:pPr>
            <a:endParaRPr lang="en-US" sz="1100" b="1" i="0" u="none" strike="noStrike" cap="none" dirty="0">
              <a:solidFill>
                <a:srgbClr val="000000"/>
              </a:solidFill>
              <a:effectLst/>
              <a:latin typeface="Arial"/>
              <a:ea typeface="Arial"/>
              <a:cs typeface="Arial"/>
              <a:sym typeface="Arial"/>
            </a:endParaRPr>
          </a:p>
          <a:p>
            <a:pPr marL="158750" indent="0">
              <a:buNone/>
            </a:pPr>
            <a:r>
              <a:rPr lang="en-US" sz="1100" b="1" i="0" u="none" strike="noStrike" cap="none" dirty="0">
                <a:solidFill>
                  <a:srgbClr val="000000"/>
                </a:solidFill>
                <a:effectLst/>
                <a:latin typeface="Arial"/>
                <a:ea typeface="Arial"/>
                <a:cs typeface="Arial"/>
                <a:sym typeface="Arial"/>
              </a:rPr>
              <a:t>Cost assumptions (only if being asked at any moment- + 1 min):</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amount variable is in GBP (£) and has been converted to US ($)</a:t>
            </a:r>
          </a:p>
          <a:p>
            <a:r>
              <a:rPr lang="en-US" sz="1100" b="0" i="0" u="none" strike="noStrike" cap="none" dirty="0">
                <a:solidFill>
                  <a:srgbClr val="000000"/>
                </a:solidFill>
                <a:effectLst/>
                <a:latin typeface="Arial"/>
                <a:ea typeface="Arial"/>
                <a:cs typeface="Arial"/>
                <a:sym typeface="Arial"/>
              </a:rPr>
              <a:t>cost(FP) = cost of fraud refund + 3hrs investigation</a:t>
            </a:r>
          </a:p>
          <a:p>
            <a:r>
              <a:rPr lang="en-US" sz="1100" b="0" i="0" u="none" strike="noStrike" cap="none" dirty="0">
                <a:solidFill>
                  <a:srgbClr val="000000"/>
                </a:solidFill>
                <a:effectLst/>
                <a:latin typeface="Arial"/>
                <a:ea typeface="Arial"/>
                <a:cs typeface="Arial"/>
                <a:sym typeface="Arial"/>
              </a:rPr>
              <a:t>cost(FN) = 20min investigation</a:t>
            </a:r>
          </a:p>
          <a:p>
            <a:r>
              <a:rPr lang="en-US" sz="1100" b="0" i="0" u="none" strike="noStrike" cap="none" dirty="0">
                <a:solidFill>
                  <a:srgbClr val="000000"/>
                </a:solidFill>
                <a:effectLst/>
                <a:latin typeface="Arial"/>
                <a:ea typeface="Arial"/>
                <a:cs typeface="Arial"/>
                <a:sym typeface="Arial"/>
              </a:rPr>
              <a:t>The cost of a fraud refund is the dataset average fraud value: £122.21 or $163.94</a:t>
            </a:r>
          </a:p>
          <a:p>
            <a:r>
              <a:rPr lang="en-US" sz="1100" b="0" i="0" u="none" strike="noStrike" cap="none" dirty="0">
                <a:solidFill>
                  <a:srgbClr val="000000"/>
                </a:solidFill>
                <a:effectLst/>
                <a:latin typeface="Arial"/>
                <a:ea typeface="Arial"/>
                <a:cs typeface="Arial"/>
                <a:sym typeface="Arial"/>
              </a:rPr>
              <a:t>The cost of 1hr investigation time is the average call-center hourly pay rate: £7.80 or $10.46</a:t>
            </a:r>
          </a:p>
          <a:p>
            <a:r>
              <a:rPr lang="en-US" sz="1100" b="0" i="0" u="none" strike="noStrike" cap="none" dirty="0">
                <a:solidFill>
                  <a:srgbClr val="000000"/>
                </a:solidFill>
                <a:effectLst/>
                <a:latin typeface="Arial"/>
                <a:ea typeface="Arial"/>
                <a:cs typeface="Arial"/>
                <a:sym typeface="Arial"/>
              </a:rPr>
              <a:t>I therefore end up at the costs seen below:</a:t>
            </a:r>
          </a:p>
          <a:p>
            <a:r>
              <a:rPr lang="en-US" sz="1100" b="0" i="0" u="none" strike="noStrike" cap="none" dirty="0">
                <a:solidFill>
                  <a:srgbClr val="000000"/>
                </a:solidFill>
                <a:effectLst/>
                <a:latin typeface="Arial"/>
                <a:ea typeface="Arial"/>
                <a:cs typeface="Arial"/>
                <a:sym typeface="Arial"/>
              </a:rPr>
              <a:t>cost(FN) = £122.21 + (£7.80 * 3)= £145.61 or $195.34</a:t>
            </a:r>
          </a:p>
          <a:p>
            <a:r>
              <a:rPr lang="en-US" sz="1100" b="0" i="0" u="none" strike="noStrike" cap="none" dirty="0">
                <a:solidFill>
                  <a:srgbClr val="000000"/>
                </a:solidFill>
                <a:effectLst/>
                <a:latin typeface="Arial"/>
                <a:ea typeface="Arial"/>
                <a:cs typeface="Arial"/>
                <a:sym typeface="Arial"/>
              </a:rPr>
              <a:t>cost(FP) = £2.6 or $3.49</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b4974444a_0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6b4974444a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The optimal balance of data and amount to up-sample/down-sample is something that will vary for different datasets.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ea typeface="Arial"/>
                <a:cs typeface="Arial"/>
                <a:sym typeface="Arial"/>
              </a:rPr>
              <a:t>The reason for using PR curves over ROC curves here is essentially because of the high class imbalance presented in the data.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cs typeface="Arial"/>
                <a:sym typeface="Arial"/>
              </a:rPr>
              <a:t>Deeper model training and tuning.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effectLst/>
                <a:latin typeface="Arial"/>
                <a:cs typeface="Arial"/>
                <a:sym typeface="Arial"/>
              </a:rPr>
              <a:t>Performance evaluation.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5abef0139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65abef0139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By substituting a realistic values to the red quadrants in the confusion matrices</a:t>
            </a:r>
          </a:p>
          <a:p>
            <a:pPr marL="158750" indent="0">
              <a:buNone/>
            </a:pP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0" i="0" u="none" strike="noStrike" cap="none" dirty="0">
                <a:solidFill>
                  <a:srgbClr val="000000"/>
                </a:solidFill>
                <a:effectLst/>
                <a:latin typeface="Arial"/>
                <a:ea typeface="Arial"/>
                <a:cs typeface="Arial"/>
                <a:sym typeface="Arial"/>
              </a:rPr>
              <a:t>Recall the assumptions from page 7</a:t>
            </a: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139150"/>
            <a:ext cx="4404000" cy="2590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atin typeface="Anton"/>
                <a:ea typeface="Anton"/>
                <a:cs typeface="Anton"/>
                <a:sym typeface="Anto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585075"/>
            <a:ext cx="3384900" cy="4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9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4"/>
          <p:cNvSpPr txBox="1">
            <a:spLocks noGrp="1"/>
          </p:cNvSpPr>
          <p:nvPr>
            <p:ph type="body" idx="1"/>
          </p:nvPr>
        </p:nvSpPr>
        <p:spPr>
          <a:xfrm>
            <a:off x="720000" y="1152475"/>
            <a:ext cx="7704000" cy="3416400"/>
          </a:xfrm>
          <a:prstGeom prst="rect">
            <a:avLst/>
          </a:prstGeom>
          <a:solidFill>
            <a:srgbClr val="FFFFFF">
              <a:alpha val="45090"/>
            </a:srgbClr>
          </a:solidFill>
        </p:spPr>
        <p:txBody>
          <a:bodyPr spcFirstLastPara="1" wrap="square" lIns="91425" tIns="91425" rIns="91425" bIns="91425" anchor="t" anchorCtr="0">
            <a:noAutofit/>
          </a:bodyPr>
          <a:lstStyle>
            <a:lvl1pPr marL="457200" lvl="0" indent="-298450">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spcBef>
                <a:spcPts val="1600"/>
              </a:spcBef>
              <a:spcAft>
                <a:spcPts val="0"/>
              </a:spcAft>
              <a:buClr>
                <a:srgbClr val="000000"/>
              </a:buClr>
              <a:buSzPts val="1100"/>
              <a:buAutoNum type="alphaLcPeriod"/>
              <a:defRPr sz="1200"/>
            </a:lvl2pPr>
            <a:lvl3pPr marL="1371600" lvl="2" indent="-298450">
              <a:spcBef>
                <a:spcPts val="1600"/>
              </a:spcBef>
              <a:spcAft>
                <a:spcPts val="0"/>
              </a:spcAft>
              <a:buClr>
                <a:srgbClr val="000000"/>
              </a:buClr>
              <a:buSzPts val="1100"/>
              <a:buAutoNum type="romanLcPeriod"/>
              <a:defRPr sz="1200"/>
            </a:lvl3pPr>
            <a:lvl4pPr marL="1828800" lvl="3" indent="-298450">
              <a:spcBef>
                <a:spcPts val="1600"/>
              </a:spcBef>
              <a:spcAft>
                <a:spcPts val="0"/>
              </a:spcAft>
              <a:buClr>
                <a:srgbClr val="000000"/>
              </a:buClr>
              <a:buSzPts val="1100"/>
              <a:buAutoNum type="arabicPeriod"/>
              <a:defRPr sz="1200"/>
            </a:lvl4pPr>
            <a:lvl5pPr marL="2286000" lvl="4" indent="-298450">
              <a:spcBef>
                <a:spcPts val="1600"/>
              </a:spcBef>
              <a:spcAft>
                <a:spcPts val="0"/>
              </a:spcAft>
              <a:buClr>
                <a:srgbClr val="000000"/>
              </a:buClr>
              <a:buSzPts val="1100"/>
              <a:buAutoNum type="alphaLcPeriod"/>
              <a:defRPr sz="1200"/>
            </a:lvl5pPr>
            <a:lvl6pPr marL="2743200" lvl="5" indent="-298450">
              <a:spcBef>
                <a:spcPts val="1600"/>
              </a:spcBef>
              <a:spcAft>
                <a:spcPts val="0"/>
              </a:spcAft>
              <a:buClr>
                <a:srgbClr val="000000"/>
              </a:buClr>
              <a:buSzPts val="1100"/>
              <a:buAutoNum type="romanLcPeriod"/>
              <a:defRPr sz="1200"/>
            </a:lvl6pPr>
            <a:lvl7pPr marL="3200400" lvl="6" indent="-298450">
              <a:spcBef>
                <a:spcPts val="1600"/>
              </a:spcBef>
              <a:spcAft>
                <a:spcPts val="0"/>
              </a:spcAft>
              <a:buClr>
                <a:srgbClr val="000000"/>
              </a:buClr>
              <a:buSzPts val="1100"/>
              <a:buAutoNum type="arabicPeriod"/>
              <a:defRPr sz="1200"/>
            </a:lvl7pPr>
            <a:lvl8pPr marL="3657600" lvl="7" indent="-298450">
              <a:spcBef>
                <a:spcPts val="1600"/>
              </a:spcBef>
              <a:spcAft>
                <a:spcPts val="0"/>
              </a:spcAft>
              <a:buClr>
                <a:srgbClr val="000000"/>
              </a:buClr>
              <a:buSzPts val="1100"/>
              <a:buAutoNum type="alphaLcPeriod"/>
              <a:defRPr sz="1200"/>
            </a:lvl8pPr>
            <a:lvl9pPr marL="4114800" lvl="8" indent="-298450">
              <a:spcBef>
                <a:spcPts val="1600"/>
              </a:spcBef>
              <a:spcAft>
                <a:spcPts val="1600"/>
              </a:spcAft>
              <a:buClr>
                <a:srgbClr val="000000"/>
              </a:buClr>
              <a:buSzPts val="1100"/>
              <a:buAutoNum type="romanLcPeriod"/>
              <a:defRPr sz="1200"/>
            </a:lvl9pPr>
          </a:lstStyle>
          <a:p>
            <a:endParaRPr/>
          </a:p>
        </p:txBody>
      </p:sp>
      <p:sp>
        <p:nvSpPr>
          <p:cNvPr id="15" name="Google Shape;15;p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10"/>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10"/>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4" name="Google Shape;34;p10"/>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1"/>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4"/>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3" name="Google Shape;43;p14"/>
          <p:cNvSpPr txBox="1">
            <a:spLocks noGrp="1"/>
          </p:cNvSpPr>
          <p:nvPr>
            <p:ph type="subTitle" idx="1"/>
          </p:nvPr>
        </p:nvSpPr>
        <p:spPr>
          <a:xfrm>
            <a:off x="1511712" y="1779575"/>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4" name="Google Shape;44;p14"/>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5" name="Google Shape;45;p14"/>
          <p:cNvSpPr txBox="1">
            <a:spLocks noGrp="1"/>
          </p:cNvSpPr>
          <p:nvPr>
            <p:ph type="subTitle" idx="3"/>
          </p:nvPr>
        </p:nvSpPr>
        <p:spPr>
          <a:xfrm>
            <a:off x="4845487" y="1782238"/>
            <a:ext cx="23391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1600"/>
              </a:spcBef>
              <a:spcAft>
                <a:spcPts val="0"/>
              </a:spcAft>
              <a:buNone/>
              <a:defRPr sz="1400"/>
            </a:lvl2pPr>
            <a:lvl3pPr lvl="2" rtl="0">
              <a:lnSpc>
                <a:spcPct val="100000"/>
              </a:lnSpc>
              <a:spcBef>
                <a:spcPts val="1600"/>
              </a:spcBef>
              <a:spcAft>
                <a:spcPts val="0"/>
              </a:spcAft>
              <a:buNone/>
              <a:defRPr sz="1400"/>
            </a:lvl3pPr>
            <a:lvl4pPr lvl="3" rtl="0">
              <a:lnSpc>
                <a:spcPct val="100000"/>
              </a:lnSpc>
              <a:spcBef>
                <a:spcPts val="1600"/>
              </a:spcBef>
              <a:spcAft>
                <a:spcPts val="0"/>
              </a:spcAft>
              <a:buNone/>
              <a:defRPr sz="1400"/>
            </a:lvl4pPr>
            <a:lvl5pPr lvl="4" rtl="0">
              <a:lnSpc>
                <a:spcPct val="100000"/>
              </a:lnSpc>
              <a:spcBef>
                <a:spcPts val="1600"/>
              </a:spcBef>
              <a:spcAft>
                <a:spcPts val="0"/>
              </a:spcAft>
              <a:buNone/>
              <a:defRPr sz="1400"/>
            </a:lvl5pPr>
            <a:lvl6pPr lvl="5" rtl="0">
              <a:lnSpc>
                <a:spcPct val="100000"/>
              </a:lnSpc>
              <a:spcBef>
                <a:spcPts val="1600"/>
              </a:spcBef>
              <a:spcAft>
                <a:spcPts val="0"/>
              </a:spcAft>
              <a:buNone/>
              <a:defRPr sz="1400"/>
            </a:lvl6pPr>
            <a:lvl7pPr lvl="6" rtl="0">
              <a:lnSpc>
                <a:spcPct val="100000"/>
              </a:lnSpc>
              <a:spcBef>
                <a:spcPts val="1600"/>
              </a:spcBef>
              <a:spcAft>
                <a:spcPts val="0"/>
              </a:spcAft>
              <a:buNone/>
              <a:defRPr sz="1400"/>
            </a:lvl7pPr>
            <a:lvl8pPr lvl="7" rtl="0">
              <a:lnSpc>
                <a:spcPct val="100000"/>
              </a:lnSpc>
              <a:spcBef>
                <a:spcPts val="1600"/>
              </a:spcBef>
              <a:spcAft>
                <a:spcPts val="0"/>
              </a:spcAft>
              <a:buNone/>
              <a:defRPr sz="1400"/>
            </a:lvl8pPr>
            <a:lvl9pPr lvl="8" rtl="0">
              <a:lnSpc>
                <a:spcPct val="100000"/>
              </a:lnSpc>
              <a:spcBef>
                <a:spcPts val="1600"/>
              </a:spcBef>
              <a:spcAft>
                <a:spcPts val="1600"/>
              </a:spcAft>
              <a:buNone/>
              <a:defRPr sz="1400"/>
            </a:lvl9pPr>
          </a:lstStyle>
          <a:p>
            <a:endParaRPr/>
          </a:p>
        </p:txBody>
      </p:sp>
      <p:sp>
        <p:nvSpPr>
          <p:cNvPr id="46" name="Google Shape;46;p14"/>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rtl="0">
              <a:spcBef>
                <a:spcPts val="0"/>
              </a:spcBef>
              <a:spcAft>
                <a:spcPts val="0"/>
              </a:spcAft>
              <a:buSzPts val="1400"/>
              <a:buNone/>
              <a:defRPr sz="2400" i="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7" name="Google Shape;47;p14"/>
          <p:cNvSpPr txBox="1">
            <a:spLocks noGrp="1"/>
          </p:cNvSpPr>
          <p:nvPr>
            <p:ph type="subTitle" idx="5"/>
          </p:nvPr>
        </p:nvSpPr>
        <p:spPr>
          <a:xfrm>
            <a:off x="2768312" y="3204400"/>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48" name="Google Shape;48;p14"/>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rtl="0">
              <a:spcBef>
                <a:spcPts val="0"/>
              </a:spcBef>
              <a:spcAft>
                <a:spcPts val="0"/>
              </a:spcAft>
              <a:buSzPts val="1400"/>
              <a:buNone/>
              <a:defRPr sz="24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49" name="Google Shape;49;p14"/>
          <p:cNvSpPr txBox="1">
            <a:spLocks noGrp="1"/>
          </p:cNvSpPr>
          <p:nvPr>
            <p:ph type="subTitle" idx="7"/>
          </p:nvPr>
        </p:nvSpPr>
        <p:spPr>
          <a:xfrm>
            <a:off x="6100575" y="3205057"/>
            <a:ext cx="2339100" cy="644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1600"/>
              </a:spcBef>
              <a:spcAft>
                <a:spcPts val="0"/>
              </a:spcAft>
              <a:buNone/>
              <a:defRPr sz="1400"/>
            </a:lvl2pPr>
            <a:lvl3pPr lvl="2" rtl="0">
              <a:spcBef>
                <a:spcPts val="1600"/>
              </a:spcBef>
              <a:spcAft>
                <a:spcPts val="0"/>
              </a:spcAft>
              <a:buNone/>
              <a:defRPr sz="1400"/>
            </a:lvl3pPr>
            <a:lvl4pPr lvl="3" rtl="0">
              <a:spcBef>
                <a:spcPts val="1600"/>
              </a:spcBef>
              <a:spcAft>
                <a:spcPts val="0"/>
              </a:spcAft>
              <a:buNone/>
              <a:defRPr sz="1400"/>
            </a:lvl4pPr>
            <a:lvl5pPr lvl="4" rtl="0">
              <a:spcBef>
                <a:spcPts val="1600"/>
              </a:spcBef>
              <a:spcAft>
                <a:spcPts val="0"/>
              </a:spcAft>
              <a:buNone/>
              <a:defRPr sz="1400"/>
            </a:lvl5pPr>
            <a:lvl6pPr lvl="5" rtl="0">
              <a:spcBef>
                <a:spcPts val="1600"/>
              </a:spcBef>
              <a:spcAft>
                <a:spcPts val="0"/>
              </a:spcAft>
              <a:buNone/>
              <a:defRPr sz="1400"/>
            </a:lvl6pPr>
            <a:lvl7pPr lvl="6" rtl="0">
              <a:spcBef>
                <a:spcPts val="1600"/>
              </a:spcBef>
              <a:spcAft>
                <a:spcPts val="0"/>
              </a:spcAft>
              <a:buNone/>
              <a:defRPr sz="1400"/>
            </a:lvl7pPr>
            <a:lvl8pPr lvl="7" rtl="0">
              <a:spcBef>
                <a:spcPts val="1600"/>
              </a:spcBef>
              <a:spcAft>
                <a:spcPts val="0"/>
              </a:spcAft>
              <a:buNone/>
              <a:defRPr sz="1400"/>
            </a:lvl8pPr>
            <a:lvl9pPr lvl="8" rtl="0">
              <a:spcBef>
                <a:spcPts val="1600"/>
              </a:spcBef>
              <a:spcAft>
                <a:spcPts val="1600"/>
              </a:spcAft>
              <a:buNone/>
              <a:defRPr sz="1400"/>
            </a:lvl9pPr>
          </a:lstStyle>
          <a:p>
            <a:endParaRPr/>
          </a:p>
        </p:txBody>
      </p:sp>
      <p:sp>
        <p:nvSpPr>
          <p:cNvPr id="50" name="Google Shape;50;p14"/>
          <p:cNvSpPr txBox="1">
            <a:spLocks noGrp="1"/>
          </p:cNvSpPr>
          <p:nvPr>
            <p:ph type="title" idx="8" hasCustomPrompt="1"/>
          </p:nvPr>
        </p:nvSpPr>
        <p:spPr>
          <a:xfrm>
            <a:off x="1959337" y="316430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1" name="Google Shape;51;p14"/>
          <p:cNvSpPr txBox="1">
            <a:spLocks noGrp="1"/>
          </p:cNvSpPr>
          <p:nvPr>
            <p:ph type="title" idx="9" hasCustomPrompt="1"/>
          </p:nvPr>
        </p:nvSpPr>
        <p:spPr>
          <a:xfrm>
            <a:off x="704337" y="1730350"/>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2" name="Google Shape;52;p14"/>
          <p:cNvSpPr txBox="1">
            <a:spLocks noGrp="1"/>
          </p:cNvSpPr>
          <p:nvPr>
            <p:ph type="title" idx="13" hasCustomPrompt="1"/>
          </p:nvPr>
        </p:nvSpPr>
        <p:spPr>
          <a:xfrm>
            <a:off x="5304000" y="3183632"/>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3" name="Google Shape;53;p14"/>
          <p:cNvSpPr txBox="1">
            <a:spLocks noGrp="1"/>
          </p:cNvSpPr>
          <p:nvPr>
            <p:ph type="title" idx="14" hasCustomPrompt="1"/>
          </p:nvPr>
        </p:nvSpPr>
        <p:spPr>
          <a:xfrm>
            <a:off x="4048912" y="1719213"/>
            <a:ext cx="600000" cy="421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24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6"/>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2" name="Google Shape;62;p16"/>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3" name="Google Shape;63;p16"/>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None/>
              <a:defRPr sz="1400"/>
            </a:lvl1pPr>
            <a:lvl2pPr lvl="1" algn="ctr" rtl="0">
              <a:lnSpc>
                <a:spcPct val="100000"/>
              </a:lnSpc>
              <a:spcBef>
                <a:spcPts val="1600"/>
              </a:spcBef>
              <a:spcAft>
                <a:spcPts val="0"/>
              </a:spcAft>
              <a:buNone/>
              <a:defRPr sz="1400"/>
            </a:lvl2pPr>
            <a:lvl3pPr lvl="2" algn="ctr" rtl="0">
              <a:lnSpc>
                <a:spcPct val="100000"/>
              </a:lnSpc>
              <a:spcBef>
                <a:spcPts val="1600"/>
              </a:spcBef>
              <a:spcAft>
                <a:spcPts val="0"/>
              </a:spcAft>
              <a:buNone/>
              <a:defRPr sz="1400"/>
            </a:lvl3pPr>
            <a:lvl4pPr lvl="3" algn="ctr" rtl="0">
              <a:lnSpc>
                <a:spcPct val="100000"/>
              </a:lnSpc>
              <a:spcBef>
                <a:spcPts val="1600"/>
              </a:spcBef>
              <a:spcAft>
                <a:spcPts val="0"/>
              </a:spcAft>
              <a:buNone/>
              <a:defRPr sz="1400"/>
            </a:lvl4pPr>
            <a:lvl5pPr lvl="4" algn="ctr" rtl="0">
              <a:lnSpc>
                <a:spcPct val="100000"/>
              </a:lnSpc>
              <a:spcBef>
                <a:spcPts val="1600"/>
              </a:spcBef>
              <a:spcAft>
                <a:spcPts val="0"/>
              </a:spcAft>
              <a:buNone/>
              <a:defRPr sz="1400"/>
            </a:lvl5pPr>
            <a:lvl6pPr lvl="5" algn="ctr" rtl="0">
              <a:lnSpc>
                <a:spcPct val="100000"/>
              </a:lnSpc>
              <a:spcBef>
                <a:spcPts val="1600"/>
              </a:spcBef>
              <a:spcAft>
                <a:spcPts val="0"/>
              </a:spcAft>
              <a:buNone/>
              <a:defRPr sz="1400"/>
            </a:lvl6pPr>
            <a:lvl7pPr lvl="6" algn="ctr" rtl="0">
              <a:lnSpc>
                <a:spcPct val="100000"/>
              </a:lnSpc>
              <a:spcBef>
                <a:spcPts val="1600"/>
              </a:spcBef>
              <a:spcAft>
                <a:spcPts val="0"/>
              </a:spcAft>
              <a:buNone/>
              <a:defRPr sz="1400"/>
            </a:lvl7pPr>
            <a:lvl8pPr lvl="7" algn="ctr" rtl="0">
              <a:lnSpc>
                <a:spcPct val="100000"/>
              </a:lnSpc>
              <a:spcBef>
                <a:spcPts val="1600"/>
              </a:spcBef>
              <a:spcAft>
                <a:spcPts val="0"/>
              </a:spcAft>
              <a:buNone/>
              <a:defRPr sz="1400"/>
            </a:lvl8pPr>
            <a:lvl9pPr lvl="8" algn="ctr" rtl="0">
              <a:lnSpc>
                <a:spcPct val="100000"/>
              </a:lnSpc>
              <a:spcBef>
                <a:spcPts val="1600"/>
              </a:spcBef>
              <a:spcAft>
                <a:spcPts val="1600"/>
              </a:spcAft>
              <a:buNone/>
              <a:defRPr sz="1400"/>
            </a:lvl9pPr>
          </a:lstStyle>
          <a:p>
            <a:endParaRPr/>
          </a:p>
        </p:txBody>
      </p:sp>
      <p:sp>
        <p:nvSpPr>
          <p:cNvPr id="64" name="Google Shape;64;p16"/>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5" name="Google Shape;65;p16"/>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6" name="Google Shape;66;p16"/>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SzPts val="1400"/>
              <a:buNone/>
              <a:defRPr sz="1800" i="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67" name="Google Shape;67;p16"/>
          <p:cNvSpPr txBox="1">
            <a:spLocks noGrp="1"/>
          </p:cNvSpPr>
          <p:nvPr>
            <p:ph type="title" idx="6"/>
          </p:nvPr>
        </p:nvSpPr>
        <p:spPr>
          <a:xfrm>
            <a:off x="720100" y="5098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15000"/>
              </a:lnSpc>
              <a:spcBef>
                <a:spcPts val="160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15000"/>
              </a:lnSpc>
              <a:spcBef>
                <a:spcPts val="1600"/>
              </a:spcBef>
              <a:spcAft>
                <a:spcPts val="160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6" r:id="rId5"/>
    <p:sldLayoutId id="2147483657" r:id="rId6"/>
    <p:sldLayoutId id="2147483659" r:id="rId7"/>
    <p:sldLayoutId id="2147483660" r:id="rId8"/>
    <p:sldLayoutId id="2147483662" r:id="rId9"/>
    <p:sldLayoutId id="2147483666" r:id="rId10"/>
    <p:sldLayoutId id="214748366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4"/>
          <p:cNvSpPr txBox="1">
            <a:spLocks noGrp="1"/>
          </p:cNvSpPr>
          <p:nvPr>
            <p:ph type="ctrTitle"/>
          </p:nvPr>
        </p:nvSpPr>
        <p:spPr>
          <a:xfrm>
            <a:off x="239282" y="587413"/>
            <a:ext cx="4709545" cy="3263904"/>
          </a:xfrm>
          <a:prstGeom prst="rect">
            <a:avLst/>
          </a:prstGeom>
        </p:spPr>
        <p:txBody>
          <a:bodyPr spcFirstLastPara="1" wrap="square" lIns="91425" tIns="91425" rIns="91425" bIns="91425" anchor="b" anchorCtr="0">
            <a:noAutofit/>
          </a:bodyPr>
          <a:lstStyle/>
          <a:p>
            <a:pPr algn="ctr">
              <a:lnSpc>
                <a:spcPct val="80000"/>
              </a:lnSpc>
            </a:pPr>
            <a:r>
              <a:rPr lang="en-US" sz="3200" dirty="0"/>
              <a:t>Craft a Story from a Dataset </a:t>
            </a:r>
            <a:br>
              <a:rPr lang="en-US" sz="3200" dirty="0"/>
            </a:br>
            <a:br>
              <a:rPr lang="en-US" sz="3600" dirty="0">
                <a:latin typeface="Times New Roman" panose="02020603050405020304" pitchFamily="18" charset="0"/>
                <a:cs typeface="Times New Roman" panose="02020603050405020304" pitchFamily="18" charset="0"/>
              </a:rPr>
            </a:b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Applying the Storytelling Skills</a:t>
            </a:r>
            <a:br>
              <a:rPr lang="en-US" sz="2400" dirty="0">
                <a:solidFill>
                  <a:schemeClr val="bg1"/>
                </a:solidFill>
                <a:latin typeface="Times New Roman" panose="02020603050405020304" pitchFamily="18" charset="0"/>
                <a:cs typeface="Times New Roman" panose="02020603050405020304" pitchFamily="18" charset="0"/>
              </a:rPr>
            </a:br>
            <a:br>
              <a:rPr lang="en-US" sz="2400" dirty="0">
                <a:solidFill>
                  <a:schemeClr val="bg1"/>
                </a:solidFill>
                <a:latin typeface="Times New Roman" panose="02020603050405020304" pitchFamily="18" charset="0"/>
                <a:cs typeface="Times New Roman" panose="02020603050405020304" pitchFamily="18" charset="0"/>
              </a:rPr>
            </a:br>
            <a:endParaRPr sz="2400" dirty="0">
              <a:latin typeface="Rajdhani"/>
              <a:ea typeface="Rajdhani"/>
              <a:cs typeface="Rajdhani"/>
              <a:sym typeface="Rajdhani"/>
            </a:endParaRPr>
          </a:p>
        </p:txBody>
      </p:sp>
      <p:sp>
        <p:nvSpPr>
          <p:cNvPr id="103" name="Google Shape;103;p24"/>
          <p:cNvSpPr txBox="1">
            <a:spLocks noGrp="1"/>
          </p:cNvSpPr>
          <p:nvPr>
            <p:ph type="subTitle" idx="1"/>
          </p:nvPr>
        </p:nvSpPr>
        <p:spPr>
          <a:xfrm>
            <a:off x="162199" y="3869127"/>
            <a:ext cx="2150200" cy="43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Times New Roman" panose="02020603050405020304" pitchFamily="18" charset="0"/>
                <a:ea typeface="Fira Sans Condensed Light"/>
                <a:cs typeface="Times New Roman" panose="02020603050405020304" pitchFamily="18" charset="0"/>
                <a:sym typeface="Fira Sans Condensed Light"/>
              </a:rPr>
              <a:t>Presented by: Marwan Ali</a:t>
            </a:r>
            <a:endParaRPr dirty="0">
              <a:latin typeface="Times New Roman" panose="02020603050405020304" pitchFamily="18" charset="0"/>
              <a:ea typeface="Fira Sans Condensed Light"/>
              <a:cs typeface="Times New Roman" panose="02020603050405020304" pitchFamily="18" charset="0"/>
              <a:sym typeface="Fira Sans Condensed Light"/>
            </a:endParaRPr>
          </a:p>
        </p:txBody>
      </p:sp>
      <p:pic>
        <p:nvPicPr>
          <p:cNvPr id="104" name="Google Shape;104;p24"/>
          <p:cNvPicPr preferRelativeResize="0"/>
          <p:nvPr/>
        </p:nvPicPr>
        <p:blipFill rotWithShape="1">
          <a:blip r:embed="rId4">
            <a:alphaModFix/>
          </a:blip>
          <a:srcRect l="6664" t="4858" r="6220" b="5495"/>
          <a:stretch/>
        </p:blipFill>
        <p:spPr>
          <a:xfrm>
            <a:off x="4948827" y="587413"/>
            <a:ext cx="3765550" cy="3855212"/>
          </a:xfrm>
          <a:prstGeom prst="rect">
            <a:avLst/>
          </a:prstGeom>
          <a:noFill/>
          <a:ln>
            <a:noFill/>
          </a:ln>
        </p:spPr>
      </p:pic>
      <p:sp>
        <p:nvSpPr>
          <p:cNvPr id="5" name="Google Shape;103;p24">
            <a:extLst>
              <a:ext uri="{FF2B5EF4-FFF2-40B4-BE49-F238E27FC236}">
                <a16:creationId xmlns:a16="http://schemas.microsoft.com/office/drawing/2014/main" id="{850EDACD-4B95-468E-B866-065ABB5702B5}"/>
              </a:ext>
            </a:extLst>
          </p:cNvPr>
          <p:cNvSpPr txBox="1">
            <a:spLocks/>
          </p:cNvSpPr>
          <p:nvPr/>
        </p:nvSpPr>
        <p:spPr>
          <a:xfrm>
            <a:off x="162200" y="4502917"/>
            <a:ext cx="2531650" cy="434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2800"/>
              <a:buFont typeface="Fira Sans Condensed Light"/>
              <a:buNone/>
              <a:defRPr sz="1400" b="0" i="0" u="none" strike="noStrike" cap="none">
                <a:solidFill>
                  <a:schemeClr val="lt2"/>
                </a:solidFill>
                <a:latin typeface="Advent Pro Light"/>
                <a:ea typeface="Advent Pro Light"/>
                <a:cs typeface="Advent Pro Light"/>
                <a:sym typeface="Advent Pro Light"/>
              </a:defRPr>
            </a:lvl1pPr>
            <a:lvl2pPr marL="914400" marR="0" lvl="1"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ctr" rtl="0">
              <a:lnSpc>
                <a:spcPct val="100000"/>
              </a:lnSpc>
              <a:spcBef>
                <a:spcPts val="0"/>
              </a:spcBef>
              <a:spcAft>
                <a:spcPts val="0"/>
              </a:spcAft>
              <a:buClr>
                <a:schemeClr val="lt2"/>
              </a:buClr>
              <a:buSzPts val="2800"/>
              <a:buFont typeface="Fira Sans Condensed Light"/>
              <a:buNone/>
              <a:defRPr sz="2800" b="0" i="0" u="none" strike="noStrike" cap="none">
                <a:solidFill>
                  <a:schemeClr val="lt2"/>
                </a:solidFill>
                <a:latin typeface="Fira Sans Condensed Light"/>
                <a:ea typeface="Fira Sans Condensed Light"/>
                <a:cs typeface="Fira Sans Condensed Light"/>
                <a:sym typeface="Fira Sans Condensed Light"/>
              </a:defRPr>
            </a:lvl9pPr>
          </a:lstStyle>
          <a:p>
            <a:pPr marL="0" indent="0"/>
            <a:r>
              <a:rPr lang="en-US" dirty="0">
                <a:latin typeface="Times New Roman" panose="02020603050405020304" pitchFamily="18" charset="0"/>
                <a:ea typeface="Fira Sans Condensed Light"/>
                <a:cs typeface="Times New Roman" panose="02020603050405020304" pitchFamily="18" charset="0"/>
                <a:sym typeface="Fira Sans Condensed Light"/>
              </a:rPr>
              <a:t>Mentor: Tony </a:t>
            </a:r>
            <a:r>
              <a:rPr lang="en-US" dirty="0" err="1">
                <a:latin typeface="Times New Roman" panose="02020603050405020304" pitchFamily="18" charset="0"/>
                <a:ea typeface="Fira Sans Condensed Light"/>
                <a:cs typeface="Times New Roman" panose="02020603050405020304" pitchFamily="18" charset="0"/>
                <a:sym typeface="Fira Sans Condensed Light"/>
              </a:rPr>
              <a:t>Paek</a:t>
            </a:r>
            <a:endParaRPr lang="en-US" dirty="0">
              <a:latin typeface="Times New Roman" panose="02020603050405020304" pitchFamily="18" charset="0"/>
              <a:ea typeface="Fira Sans Condensed Light"/>
              <a:cs typeface="Times New Roman" panose="02020603050405020304" pitchFamily="18" charset="0"/>
              <a:sym typeface="Fira Sans Condensed Light"/>
            </a:endParaRPr>
          </a:p>
        </p:txBody>
      </p:sp>
      <p:pic>
        <p:nvPicPr>
          <p:cNvPr id="7" name="Picture 6">
            <a:extLst>
              <a:ext uri="{FF2B5EF4-FFF2-40B4-BE49-F238E27FC236}">
                <a16:creationId xmlns:a16="http://schemas.microsoft.com/office/drawing/2014/main" id="{818B5C22-54B3-486C-9F53-379FB21BEF7F}"/>
              </a:ext>
            </a:extLst>
          </p:cNvPr>
          <p:cNvPicPr>
            <a:picLocks noChangeAspect="1"/>
          </p:cNvPicPr>
          <p:nvPr/>
        </p:nvPicPr>
        <p:blipFill>
          <a:blip r:embed="rId5"/>
          <a:stretch>
            <a:fillRect/>
          </a:stretch>
        </p:blipFill>
        <p:spPr>
          <a:xfrm>
            <a:off x="1021582" y="364319"/>
            <a:ext cx="2581635" cy="552527"/>
          </a:xfrm>
          <a:prstGeom prst="rect">
            <a:avLst/>
          </a:prstGeom>
        </p:spPr>
      </p:pic>
      <p:pic>
        <p:nvPicPr>
          <p:cNvPr id="3" name="Picture 2">
            <a:extLst>
              <a:ext uri="{FF2B5EF4-FFF2-40B4-BE49-F238E27FC236}">
                <a16:creationId xmlns:a16="http://schemas.microsoft.com/office/drawing/2014/main" id="{E1E2BB30-ECFE-4261-BFFB-66DD96484109}"/>
              </a:ext>
            </a:extLst>
          </p:cNvPr>
          <p:cNvPicPr>
            <a:picLocks noChangeAspect="1"/>
          </p:cNvPicPr>
          <p:nvPr/>
        </p:nvPicPr>
        <p:blipFill>
          <a:blip r:embed="rId6"/>
          <a:stretch>
            <a:fillRect/>
          </a:stretch>
        </p:blipFill>
        <p:spPr>
          <a:xfrm>
            <a:off x="1796851" y="4461367"/>
            <a:ext cx="515549" cy="4344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30"/>
          <p:cNvSpPr txBox="1">
            <a:spLocks noGrp="1"/>
          </p:cNvSpPr>
          <p:nvPr>
            <p:ph type="title"/>
          </p:nvPr>
        </p:nvSpPr>
        <p:spPr>
          <a:xfrm>
            <a:off x="151580" y="566958"/>
            <a:ext cx="4873300" cy="348589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400" dirty="0">
                <a:latin typeface="Times New Roman" panose="02020603050405020304" pitchFamily="18" charset="0"/>
                <a:cs typeface="Times New Roman" panose="02020603050405020304" pitchFamily="18" charset="0"/>
              </a:rPr>
              <a:t>Fraud-handling Cost Savings</a:t>
            </a:r>
            <a:endParaRPr sz="5400" dirty="0">
              <a:latin typeface="Times New Roman" panose="02020603050405020304" pitchFamily="18" charset="0"/>
              <a:cs typeface="Times New Roman" panose="02020603050405020304" pitchFamily="18" charset="0"/>
            </a:endParaRPr>
          </a:p>
        </p:txBody>
      </p:sp>
      <p:sp>
        <p:nvSpPr>
          <p:cNvPr id="175" name="Google Shape;175;p30"/>
          <p:cNvSpPr txBox="1">
            <a:spLocks noGrp="1"/>
          </p:cNvSpPr>
          <p:nvPr>
            <p:ph type="subTitle" idx="1"/>
          </p:nvPr>
        </p:nvSpPr>
        <p:spPr>
          <a:xfrm>
            <a:off x="5499510" y="3273000"/>
            <a:ext cx="3143250" cy="771999"/>
          </a:xfrm>
          <a:prstGeom prst="rect">
            <a:avLst/>
          </a:prstGeom>
        </p:spPr>
        <p:txBody>
          <a:bodyPr spcFirstLastPara="1" wrap="square" lIns="91425" tIns="91425" rIns="91425" bIns="91425" anchor="t" anchorCtr="0">
            <a:noAutofit/>
          </a:bodyPr>
          <a:lstStyle/>
          <a:p>
            <a:pPr marL="0" lvl="0" indent="0"/>
            <a:r>
              <a:rPr lang="en" dirty="0">
                <a:latin typeface="Times New Roman" panose="02020603050405020304" pitchFamily="18" charset="0"/>
                <a:cs typeface="Times New Roman" panose="02020603050405020304" pitchFamily="18" charset="0"/>
              </a:rPr>
              <a:t>$17,509,050 - $1,835,950 = </a:t>
            </a:r>
            <a:r>
              <a:rPr lang="en" b="1" dirty="0">
                <a:latin typeface="Times New Roman" panose="02020603050405020304" pitchFamily="18" charset="0"/>
                <a:cs typeface="Times New Roman" panose="02020603050405020304" pitchFamily="18" charset="0"/>
              </a:rPr>
              <a:t>$15,673,100</a:t>
            </a:r>
            <a:endParaRPr b="1" dirty="0">
              <a:latin typeface="Times New Roman" panose="02020603050405020304" pitchFamily="18" charset="0"/>
              <a:cs typeface="Times New Roman" panose="02020603050405020304" pitchFamily="18" charset="0"/>
            </a:endParaRPr>
          </a:p>
        </p:txBody>
      </p:sp>
      <p:sp>
        <p:nvSpPr>
          <p:cNvPr id="176" name="Google Shape;176;p30"/>
          <p:cNvSpPr txBox="1">
            <a:spLocks noGrp="1"/>
          </p:cNvSpPr>
          <p:nvPr>
            <p:ph type="title" idx="2"/>
          </p:nvPr>
        </p:nvSpPr>
        <p:spPr>
          <a:xfrm>
            <a:off x="5200650" y="969402"/>
            <a:ext cx="3740970" cy="196972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90%</a:t>
            </a:r>
            <a:endParaRPr dirty="0">
              <a:latin typeface="Times New Roman" panose="02020603050405020304" pitchFamily="18" charset="0"/>
              <a:cs typeface="Times New Roman" panose="02020603050405020304" pitchFamily="18" charset="0"/>
            </a:endParaRPr>
          </a:p>
        </p:txBody>
      </p:sp>
      <p:cxnSp>
        <p:nvCxnSpPr>
          <p:cNvPr id="177" name="Google Shape;177;p30"/>
          <p:cNvCxnSpPr>
            <a:cxnSpLocks/>
          </p:cNvCxnSpPr>
          <p:nvPr/>
        </p:nvCxnSpPr>
        <p:spPr>
          <a:xfrm>
            <a:off x="5124450" y="3111725"/>
            <a:ext cx="3817170" cy="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1"/>
        <p:cNvGrpSpPr/>
        <p:nvPr/>
      </p:nvGrpSpPr>
      <p:grpSpPr>
        <a:xfrm>
          <a:off x="0" y="0"/>
          <a:ext cx="0" cy="0"/>
          <a:chOff x="0" y="0"/>
          <a:chExt cx="0" cy="0"/>
        </a:xfrm>
      </p:grpSpPr>
      <p:sp>
        <p:nvSpPr>
          <p:cNvPr id="1792" name="Google Shape;1792;p47"/>
          <p:cNvSpPr txBox="1">
            <a:spLocks noGrp="1"/>
          </p:cNvSpPr>
          <p:nvPr>
            <p:ph type="title"/>
          </p:nvPr>
        </p:nvSpPr>
        <p:spPr>
          <a:xfrm>
            <a:off x="720000" y="55182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References</a:t>
            </a:r>
            <a:endParaRPr dirty="0">
              <a:latin typeface="Times New Roman" panose="02020603050405020304" pitchFamily="18" charset="0"/>
              <a:cs typeface="Times New Roman" panose="02020603050405020304" pitchFamily="18" charset="0"/>
            </a:endParaRPr>
          </a:p>
        </p:txBody>
      </p:sp>
      <p:pic>
        <p:nvPicPr>
          <p:cNvPr id="1794" name="Google Shape;1794;p47"/>
          <p:cNvPicPr preferRelativeResize="0"/>
          <p:nvPr/>
        </p:nvPicPr>
        <p:blipFill rotWithShape="1">
          <a:blip r:embed="rId4">
            <a:alphaModFix/>
          </a:blip>
          <a:srcRect l="25302" r="25297"/>
          <a:stretch/>
        </p:blipFill>
        <p:spPr>
          <a:xfrm>
            <a:off x="6481800" y="1130300"/>
            <a:ext cx="2845450" cy="3688924"/>
          </a:xfrm>
          <a:prstGeom prst="rect">
            <a:avLst/>
          </a:prstGeom>
          <a:noFill/>
          <a:ln>
            <a:noFill/>
          </a:ln>
        </p:spPr>
      </p:pic>
      <p:sp>
        <p:nvSpPr>
          <p:cNvPr id="5" name="Google Shape;1799;p48">
            <a:extLst>
              <a:ext uri="{FF2B5EF4-FFF2-40B4-BE49-F238E27FC236}">
                <a16:creationId xmlns:a16="http://schemas.microsoft.com/office/drawing/2014/main" id="{FE52B409-FA20-4A2B-82AF-8FA1E338F0CC}"/>
              </a:ext>
            </a:extLst>
          </p:cNvPr>
          <p:cNvSpPr txBox="1">
            <a:spLocks noGrp="1"/>
          </p:cNvSpPr>
          <p:nvPr>
            <p:ph type="body" idx="1"/>
          </p:nvPr>
        </p:nvSpPr>
        <p:spPr>
          <a:xfrm>
            <a:off x="229500" y="1691443"/>
            <a:ext cx="6571350" cy="2093157"/>
          </a:xfrm>
          <a:prstGeom prst="rect">
            <a:avLst/>
          </a:prstGeom>
          <a:noFill/>
        </p:spPr>
        <p:txBody>
          <a:bodyPr spcFirstLastPara="1" wrap="square" lIns="91425" tIns="91425" rIns="91425" bIns="91425" anchor="t" anchorCtr="0">
            <a:noAutofit/>
          </a:bodyPr>
          <a:lstStyle/>
          <a:p>
            <a:pPr marL="158750" indent="0">
              <a:buNone/>
            </a:pPr>
            <a:r>
              <a:rPr lang="en-US" dirty="0" err="1"/>
              <a:t>Clippinger</a:t>
            </a:r>
            <a:r>
              <a:rPr lang="en-US" dirty="0"/>
              <a:t>, Dorinda, and Shirley Kuiper. (Ed.). (2016). </a:t>
            </a:r>
            <a:r>
              <a:rPr lang="en-US" i="1" dirty="0"/>
              <a:t>Planning and Organizing Business Reports: Written, Oral, and Research-Based</a:t>
            </a:r>
            <a:r>
              <a:rPr lang="en-US" dirty="0"/>
              <a:t> (1st ed.). Business Expert Press, LLC. http://ebookcentral.proquest.com/lib/ncent-ebooks/detail.action?docID=4586439</a:t>
            </a:r>
          </a:p>
          <a:p>
            <a:pPr marL="158750" indent="0">
              <a:buNone/>
            </a:pPr>
            <a:endParaRPr lang="en-US" dirty="0"/>
          </a:p>
          <a:p>
            <a:pPr marL="158750" indent="0">
              <a:buNone/>
            </a:pPr>
            <a:r>
              <a:rPr lang="en-US" dirty="0"/>
              <a:t>Jha, S., Westland J. C. (2013). A Descriptive Study of Credit Card Fraud Pattern. </a:t>
            </a:r>
            <a:r>
              <a:rPr lang="en-US" i="1" dirty="0"/>
              <a:t>Global Business Review</a:t>
            </a:r>
            <a:r>
              <a:rPr lang="en-US" dirty="0"/>
              <a:t>. https://doi.org/10.1177/0972150913494713</a:t>
            </a:r>
          </a:p>
          <a:p>
            <a:pPr marL="158750" indent="0">
              <a:buNone/>
            </a:pPr>
            <a:endParaRPr lang="en-US" dirty="0"/>
          </a:p>
          <a:p>
            <a:pPr marL="158750" indent="0">
              <a:buNone/>
            </a:pPr>
            <a:r>
              <a:rPr lang="en-US" dirty="0"/>
              <a:t>Kaggle (2019). Fraud Detection - SMOTE, </a:t>
            </a:r>
            <a:r>
              <a:rPr lang="en-US" dirty="0" err="1"/>
              <a:t>XGBoost</a:t>
            </a:r>
            <a:r>
              <a:rPr lang="en-US" dirty="0"/>
              <a:t> &amp; Business Impact. [dataset]. https://www.kaggle.com/lmorgan95/fraud-detection-smote-xgboost-business-impact</a:t>
            </a:r>
            <a:endParaRPr lang="en" b="1" dirty="0">
              <a:solidFill>
                <a:schemeClr val="lt2"/>
              </a:solidFill>
              <a:latin typeface="Rajdhani"/>
              <a:ea typeface="Rajdhani"/>
              <a:cs typeface="Rajdhani"/>
              <a:sym typeface="Rajdhan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6"/>
          <p:cNvSpPr txBox="1">
            <a:spLocks noGrp="1"/>
          </p:cNvSpPr>
          <p:nvPr>
            <p:ph type="title"/>
          </p:nvPr>
        </p:nvSpPr>
        <p:spPr>
          <a:xfrm>
            <a:off x="1511713" y="1452625"/>
            <a:ext cx="2339097"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dirty="0">
                <a:latin typeface="Times New Roman" panose="02020603050405020304" pitchFamily="18" charset="0"/>
                <a:cs typeface="Times New Roman" panose="02020603050405020304" pitchFamily="18" charset="0"/>
              </a:rPr>
              <a:t>Report Purpose</a:t>
            </a:r>
            <a:endParaRPr dirty="0">
              <a:latin typeface="Times New Roman" panose="02020603050405020304" pitchFamily="18" charset="0"/>
              <a:cs typeface="Times New Roman" panose="02020603050405020304" pitchFamily="18" charset="0"/>
            </a:endParaRPr>
          </a:p>
        </p:txBody>
      </p:sp>
      <p:sp>
        <p:nvSpPr>
          <p:cNvPr id="116" name="Google Shape;116;p26"/>
          <p:cNvSpPr txBox="1">
            <a:spLocks noGrp="1"/>
          </p:cNvSpPr>
          <p:nvPr>
            <p:ph type="subTitle" idx="1"/>
          </p:nvPr>
        </p:nvSpPr>
        <p:spPr>
          <a:xfrm>
            <a:off x="1512000" y="1870104"/>
            <a:ext cx="2339100" cy="721172"/>
          </a:xfrm>
          <a:prstGeom prst="rect">
            <a:avLst/>
          </a:prstGeom>
        </p:spPr>
        <p:txBody>
          <a:bodyPr spcFirstLastPara="1" wrap="square" lIns="91425" tIns="91425" rIns="91425" bIns="91425" anchor="t" anchorCtr="0">
            <a:noAutofit/>
          </a:bodyPr>
          <a:lstStyle/>
          <a:p>
            <a:pPr marL="0" lvl="0" indent="0">
              <a:spcAft>
                <a:spcPts val="1600"/>
              </a:spcAft>
            </a:pPr>
            <a:r>
              <a:rPr lang="en-US" dirty="0">
                <a:latin typeface="Times New Roman" panose="02020603050405020304" pitchFamily="18" charset="0"/>
                <a:cs typeface="Times New Roman" panose="02020603050405020304" pitchFamily="18" charset="0"/>
              </a:rPr>
              <a:t>Reduce fraud (make it at the minimum) to maintain a healthy cashflow position</a:t>
            </a:r>
            <a:endParaRPr dirty="0">
              <a:latin typeface="Times New Roman" panose="02020603050405020304" pitchFamily="18" charset="0"/>
              <a:cs typeface="Times New Roman" panose="02020603050405020304" pitchFamily="18" charset="0"/>
            </a:endParaRPr>
          </a:p>
        </p:txBody>
      </p:sp>
      <p:sp>
        <p:nvSpPr>
          <p:cNvPr id="117" name="Google Shape;117;p26"/>
          <p:cNvSpPr txBox="1">
            <a:spLocks noGrp="1"/>
          </p:cNvSpPr>
          <p:nvPr>
            <p:ph type="title" idx="2"/>
          </p:nvPr>
        </p:nvSpPr>
        <p:spPr>
          <a:xfrm>
            <a:off x="4845485" y="1455263"/>
            <a:ext cx="3578603" cy="421500"/>
          </a:xfrm>
          <a:prstGeom prst="rect">
            <a:avLst/>
          </a:prstGeom>
        </p:spPr>
        <p:txBody>
          <a:bodyPr spcFirstLastPara="1" wrap="square" lIns="91425" tIns="91425" rIns="91425" bIns="91425" anchor="ctr" anchorCtr="0">
            <a:noAutofit/>
          </a:bodyPr>
          <a:lstStyle/>
          <a:p>
            <a:pPr lvl="0"/>
            <a:r>
              <a:rPr lang="en-US" dirty="0">
                <a:latin typeface="Times New Roman" panose="02020603050405020304" pitchFamily="18" charset="0"/>
                <a:cs typeface="Times New Roman" panose="02020603050405020304" pitchFamily="18" charset="0"/>
              </a:rPr>
              <a:t>Analysis Tools</a:t>
            </a:r>
          </a:p>
        </p:txBody>
      </p:sp>
      <p:sp>
        <p:nvSpPr>
          <p:cNvPr id="118" name="Google Shape;118;p26"/>
          <p:cNvSpPr txBox="1">
            <a:spLocks noGrp="1"/>
          </p:cNvSpPr>
          <p:nvPr>
            <p:ph type="subTitle" idx="3"/>
          </p:nvPr>
        </p:nvSpPr>
        <p:spPr>
          <a:xfrm>
            <a:off x="4845485" y="1862790"/>
            <a:ext cx="2852919" cy="999095"/>
          </a:xfrm>
          <a:prstGeom prst="rect">
            <a:avLst/>
          </a:prstGeom>
        </p:spPr>
        <p:txBody>
          <a:bodyPr spcFirstLastPara="1" wrap="square" lIns="91425" tIns="91425" rIns="91425" bIns="91425" anchor="t" anchorCtr="0">
            <a:noAutofit/>
          </a:bodyPr>
          <a:lstStyle/>
          <a:p>
            <a:pPr marL="285750" lvl="0" indent="-285750">
              <a:spcAft>
                <a:spcPts val="1600"/>
              </a:spcAft>
              <a:buFontTx/>
              <a:buChar char="-"/>
            </a:pPr>
            <a:r>
              <a:rPr lang="en-US" dirty="0">
                <a:latin typeface="Times New Roman" panose="02020603050405020304" pitchFamily="18" charset="0"/>
                <a:cs typeface="Times New Roman" panose="02020603050405020304" pitchFamily="18" charset="0"/>
              </a:rPr>
              <a:t>SMOTE &amp; XGBOOST</a:t>
            </a:r>
          </a:p>
          <a:p>
            <a:pPr marL="285750" lvl="0" indent="-285750">
              <a:spcAft>
                <a:spcPts val="1600"/>
              </a:spcAft>
              <a:buFontTx/>
              <a:buChar char="-"/>
            </a:pPr>
            <a:r>
              <a:rPr lang="en-US" dirty="0">
                <a:latin typeface="Times New Roman" panose="02020603050405020304" pitchFamily="18" charset="0"/>
                <a:cs typeface="Times New Roman" panose="02020603050405020304" pitchFamily="18" charset="0"/>
              </a:rPr>
              <a:t>Precision-recall and Receiver operating characteristic</a:t>
            </a:r>
          </a:p>
          <a:p>
            <a:pPr marL="285750" lvl="0" indent="-285750">
              <a:spcAft>
                <a:spcPts val="1600"/>
              </a:spcAft>
              <a:buFontTx/>
              <a:buChar char="-"/>
            </a:pPr>
            <a:endParaRPr lang="en-US" dirty="0">
              <a:latin typeface="Times New Roman" panose="02020603050405020304" pitchFamily="18" charset="0"/>
              <a:cs typeface="Times New Roman" panose="02020603050405020304" pitchFamily="18" charset="0"/>
            </a:endParaRPr>
          </a:p>
          <a:p>
            <a:pPr marL="285750" lvl="0" indent="-285750">
              <a:spcAft>
                <a:spcPts val="1600"/>
              </a:spcAft>
              <a:buFontTx/>
              <a:buChar char="-"/>
            </a:pPr>
            <a:endParaRPr lang="en-US" dirty="0">
              <a:latin typeface="Times New Roman" panose="02020603050405020304" pitchFamily="18" charset="0"/>
              <a:cs typeface="Times New Roman" panose="02020603050405020304" pitchFamily="18" charset="0"/>
            </a:endParaRPr>
          </a:p>
          <a:p>
            <a:pPr marL="0" lvl="0" indent="0" algn="l" rtl="0">
              <a:lnSpc>
                <a:spcPct val="100000"/>
              </a:lnSpc>
              <a:spcBef>
                <a:spcPts val="0"/>
              </a:spcBef>
              <a:spcAft>
                <a:spcPts val="1600"/>
              </a:spcAft>
            </a:pPr>
            <a:endParaRPr dirty="0">
              <a:latin typeface="Times New Roman" panose="02020603050405020304" pitchFamily="18" charset="0"/>
              <a:cs typeface="Times New Roman" panose="02020603050405020304" pitchFamily="18" charset="0"/>
            </a:endParaRPr>
          </a:p>
        </p:txBody>
      </p:sp>
      <p:sp>
        <p:nvSpPr>
          <p:cNvPr id="119" name="Google Shape;119;p26"/>
          <p:cNvSpPr txBox="1">
            <a:spLocks noGrp="1"/>
          </p:cNvSpPr>
          <p:nvPr>
            <p:ph type="title" idx="4"/>
          </p:nvPr>
        </p:nvSpPr>
        <p:spPr>
          <a:xfrm>
            <a:off x="2768312" y="2877450"/>
            <a:ext cx="2535688" cy="421500"/>
          </a:xfrm>
          <a:prstGeom prst="rect">
            <a:avLst/>
          </a:prstGeom>
        </p:spPr>
        <p:txBody>
          <a:bodyPr spcFirstLastPara="1" wrap="square" lIns="91425" tIns="91425" rIns="91425" bIns="91425" anchor="ctr" anchorCtr="0">
            <a:noAutofit/>
          </a:bodyPr>
          <a:lstStyle/>
          <a:p>
            <a:pPr lvl="0"/>
            <a:r>
              <a:rPr lang="en-US" dirty="0">
                <a:latin typeface="Times New Roman" panose="02020603050405020304" pitchFamily="18" charset="0"/>
                <a:cs typeface="Times New Roman" panose="02020603050405020304" pitchFamily="18" charset="0"/>
              </a:rPr>
              <a:t>Methodology</a:t>
            </a:r>
            <a:endParaRPr dirty="0">
              <a:latin typeface="Times New Roman" panose="02020603050405020304" pitchFamily="18" charset="0"/>
              <a:cs typeface="Times New Roman" panose="02020603050405020304" pitchFamily="18" charset="0"/>
            </a:endParaRPr>
          </a:p>
        </p:txBody>
      </p:sp>
      <p:sp>
        <p:nvSpPr>
          <p:cNvPr id="120" name="Google Shape;120;p26"/>
          <p:cNvSpPr txBox="1">
            <a:spLocks noGrp="1"/>
          </p:cNvSpPr>
          <p:nvPr>
            <p:ph type="subTitle" idx="5"/>
          </p:nvPr>
        </p:nvSpPr>
        <p:spPr>
          <a:xfrm>
            <a:off x="2771424" y="3314514"/>
            <a:ext cx="2456291" cy="1562286"/>
          </a:xfrm>
          <a:prstGeom prst="rect">
            <a:avLst/>
          </a:prstGeom>
        </p:spPr>
        <p:txBody>
          <a:bodyPr spcFirstLastPara="1" wrap="square" lIns="91425" tIns="91425" rIns="91425" bIns="91425" anchor="t" anchorCtr="0">
            <a:noAutofit/>
          </a:bodyPr>
          <a:lstStyle/>
          <a:p>
            <a:pPr marL="285750" lvl="0" indent="-285750" algn="l" rtl="0">
              <a:lnSpc>
                <a:spcPct val="100000"/>
              </a:lnSpc>
              <a:spcBef>
                <a:spcPts val="0"/>
              </a:spcBef>
              <a:spcAft>
                <a:spcPts val="1600"/>
              </a:spcAft>
              <a:buFontTx/>
              <a:buChar char="-"/>
            </a:pPr>
            <a:r>
              <a:rPr lang="en-US" dirty="0">
                <a:latin typeface="Times New Roman" panose="02020603050405020304" pitchFamily="18" charset="0"/>
                <a:cs typeface="Times New Roman" panose="02020603050405020304" pitchFamily="18" charset="0"/>
              </a:rPr>
              <a:t>Research design</a:t>
            </a:r>
          </a:p>
          <a:p>
            <a:pPr marL="285750" lvl="0" indent="-285750">
              <a:lnSpc>
                <a:spcPct val="100000"/>
              </a:lnSpc>
              <a:spcAft>
                <a:spcPts val="1600"/>
              </a:spcAft>
              <a:buFontTx/>
              <a:buChar char="-"/>
            </a:pPr>
            <a:r>
              <a:rPr lang="en-US" dirty="0">
                <a:latin typeface="Times New Roman" panose="02020603050405020304" pitchFamily="18" charset="0"/>
                <a:cs typeface="Times New Roman" panose="02020603050405020304" pitchFamily="18" charset="0"/>
              </a:rPr>
              <a:t>Data Source</a:t>
            </a:r>
          </a:p>
          <a:p>
            <a:pPr marL="285750" lvl="0" indent="-285750">
              <a:lnSpc>
                <a:spcPct val="100000"/>
              </a:lnSpc>
              <a:spcAft>
                <a:spcPts val="1600"/>
              </a:spcAft>
              <a:buFontTx/>
              <a:buChar char="-"/>
            </a:pPr>
            <a:r>
              <a:rPr lang="en-US" dirty="0">
                <a:latin typeface="Times New Roman" panose="02020603050405020304" pitchFamily="18" charset="0"/>
                <a:cs typeface="Times New Roman" panose="02020603050405020304" pitchFamily="18" charset="0"/>
              </a:rPr>
              <a:t>Data manipulation</a:t>
            </a:r>
          </a:p>
          <a:p>
            <a:pPr marL="285750" lvl="0" indent="-285750">
              <a:lnSpc>
                <a:spcPct val="100000"/>
              </a:lnSpc>
              <a:spcAft>
                <a:spcPts val="1600"/>
              </a:spcAft>
              <a:buFontTx/>
              <a:buChar char="-"/>
            </a:pPr>
            <a:r>
              <a:rPr lang="en-US" dirty="0">
                <a:latin typeface="Times New Roman" panose="02020603050405020304" pitchFamily="18" charset="0"/>
                <a:cs typeface="Times New Roman" panose="02020603050405020304" pitchFamily="18" charset="0"/>
              </a:rPr>
              <a:t>Analytic goals and methods</a:t>
            </a:r>
          </a:p>
          <a:p>
            <a:pPr marL="0" lvl="0" indent="0" algn="l" rtl="0">
              <a:lnSpc>
                <a:spcPct val="100000"/>
              </a:lnSpc>
              <a:spcBef>
                <a:spcPts val="0"/>
              </a:spcBef>
              <a:spcAft>
                <a:spcPts val="1600"/>
              </a:spcAft>
              <a:buNone/>
            </a:pPr>
            <a:endParaRPr dirty="0">
              <a:latin typeface="Times New Roman" panose="02020603050405020304" pitchFamily="18" charset="0"/>
              <a:cs typeface="Times New Roman" panose="02020603050405020304" pitchFamily="18" charset="0"/>
            </a:endParaRPr>
          </a:p>
        </p:txBody>
      </p:sp>
      <p:sp>
        <p:nvSpPr>
          <p:cNvPr id="121" name="Google Shape;121;p26"/>
          <p:cNvSpPr txBox="1">
            <a:spLocks noGrp="1"/>
          </p:cNvSpPr>
          <p:nvPr>
            <p:ph type="title" idx="6"/>
          </p:nvPr>
        </p:nvSpPr>
        <p:spPr>
          <a:xfrm>
            <a:off x="6056551" y="2878082"/>
            <a:ext cx="2896936" cy="4215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US" dirty="0">
                <a:latin typeface="Times New Roman" panose="02020603050405020304" pitchFamily="18" charset="0"/>
                <a:cs typeface="Times New Roman" panose="02020603050405020304" pitchFamily="18" charset="0"/>
              </a:rPr>
              <a:t>Performance results</a:t>
            </a:r>
            <a:endParaRPr dirty="0">
              <a:latin typeface="Times New Roman" panose="02020603050405020304" pitchFamily="18" charset="0"/>
              <a:cs typeface="Times New Roman" panose="02020603050405020304" pitchFamily="18" charset="0"/>
            </a:endParaRPr>
          </a:p>
        </p:txBody>
      </p:sp>
      <p:sp>
        <p:nvSpPr>
          <p:cNvPr id="122" name="Google Shape;122;p26"/>
          <p:cNvSpPr txBox="1">
            <a:spLocks noGrp="1"/>
          </p:cNvSpPr>
          <p:nvPr>
            <p:ph type="subTitle" idx="7"/>
          </p:nvPr>
        </p:nvSpPr>
        <p:spPr>
          <a:xfrm>
            <a:off x="6102946" y="3263456"/>
            <a:ext cx="2852927" cy="1003744"/>
          </a:xfrm>
          <a:prstGeom prst="rect">
            <a:avLst/>
          </a:prstGeom>
        </p:spPr>
        <p:txBody>
          <a:bodyPr spcFirstLastPara="1" wrap="square" lIns="91425" tIns="91425" rIns="91425" bIns="91425" anchor="t" anchorCtr="0">
            <a:noAutofit/>
          </a:bodyPr>
          <a:lstStyle/>
          <a:p>
            <a:pPr marL="285750" lvl="0" indent="-285750" algn="l" rtl="0">
              <a:lnSpc>
                <a:spcPct val="100000"/>
              </a:lnSpc>
              <a:spcBef>
                <a:spcPts val="0"/>
              </a:spcBef>
              <a:spcAft>
                <a:spcPts val="1600"/>
              </a:spcAft>
              <a:buFontTx/>
              <a:buChar char="-"/>
            </a:pPr>
            <a:r>
              <a:rPr lang="en-US" dirty="0">
                <a:latin typeface="Times New Roman" panose="02020603050405020304" pitchFamily="18" charset="0"/>
                <a:cs typeface="Times New Roman" panose="02020603050405020304" pitchFamily="18" charset="0"/>
              </a:rPr>
              <a:t>Forecasted business annual cost</a:t>
            </a:r>
          </a:p>
          <a:p>
            <a:pPr marL="285750" lvl="0" indent="-285750" algn="l" rtl="0">
              <a:lnSpc>
                <a:spcPct val="100000"/>
              </a:lnSpc>
              <a:spcBef>
                <a:spcPts val="0"/>
              </a:spcBef>
              <a:spcAft>
                <a:spcPts val="1600"/>
              </a:spcAft>
              <a:buFontTx/>
              <a:buChar char="-"/>
            </a:pPr>
            <a:r>
              <a:rPr lang="en-US" dirty="0">
                <a:latin typeface="Times New Roman" panose="02020603050405020304" pitchFamily="18" charset="0"/>
                <a:cs typeface="Times New Roman" panose="02020603050405020304" pitchFamily="18" charset="0"/>
              </a:rPr>
              <a:t>Forecasted Vs previous results comparison and savings amount.</a:t>
            </a:r>
            <a:endParaRPr dirty="0">
              <a:latin typeface="Times New Roman" panose="02020603050405020304" pitchFamily="18" charset="0"/>
              <a:cs typeface="Times New Roman" panose="02020603050405020304" pitchFamily="18" charset="0"/>
            </a:endParaRPr>
          </a:p>
        </p:txBody>
      </p:sp>
      <p:sp>
        <p:nvSpPr>
          <p:cNvPr id="123" name="Google Shape;123;p26"/>
          <p:cNvSpPr txBox="1">
            <a:spLocks noGrp="1"/>
          </p:cNvSpPr>
          <p:nvPr>
            <p:ph type="title" idx="8"/>
          </p:nvPr>
        </p:nvSpPr>
        <p:spPr>
          <a:xfrm>
            <a:off x="1959337" y="316430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24" name="Google Shape;124;p26"/>
          <p:cNvSpPr txBox="1">
            <a:spLocks noGrp="1"/>
          </p:cNvSpPr>
          <p:nvPr>
            <p:ph type="title" idx="9"/>
          </p:nvPr>
        </p:nvSpPr>
        <p:spPr>
          <a:xfrm>
            <a:off x="704337" y="1730350"/>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25" name="Google Shape;125;p26"/>
          <p:cNvSpPr txBox="1">
            <a:spLocks noGrp="1"/>
          </p:cNvSpPr>
          <p:nvPr>
            <p:ph type="title" idx="13"/>
          </p:nvPr>
        </p:nvSpPr>
        <p:spPr>
          <a:xfrm>
            <a:off x="5304000" y="3183632"/>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26" name="Google Shape;126;p26"/>
          <p:cNvSpPr txBox="1">
            <a:spLocks noGrp="1"/>
          </p:cNvSpPr>
          <p:nvPr>
            <p:ph type="title" idx="14"/>
          </p:nvPr>
        </p:nvSpPr>
        <p:spPr>
          <a:xfrm>
            <a:off x="4048912" y="1719213"/>
            <a:ext cx="600000" cy="421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127" name="Google Shape;127;p26"/>
          <p:cNvCxnSpPr/>
          <p:nvPr/>
        </p:nvCxnSpPr>
        <p:spPr>
          <a:xfrm>
            <a:off x="2635538"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8" name="Google Shape;128;p26"/>
          <p:cNvCxnSpPr/>
          <p:nvPr/>
        </p:nvCxnSpPr>
        <p:spPr>
          <a:xfrm>
            <a:off x="4725188" y="1620228"/>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29" name="Google Shape;129;p26"/>
          <p:cNvCxnSpPr/>
          <p:nvPr/>
        </p:nvCxnSpPr>
        <p:spPr>
          <a:xfrm>
            <a:off x="5980275"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30" name="Google Shape;130;p26"/>
          <p:cNvCxnSpPr/>
          <p:nvPr/>
        </p:nvCxnSpPr>
        <p:spPr>
          <a:xfrm>
            <a:off x="1380538" y="1620228"/>
            <a:ext cx="0" cy="630600"/>
          </a:xfrm>
          <a:prstGeom prst="straightConnector1">
            <a:avLst/>
          </a:prstGeom>
          <a:noFill/>
          <a:ln w="19050" cap="flat" cmpd="sng">
            <a:solidFill>
              <a:schemeClr val="lt2"/>
            </a:solidFill>
            <a:prstDash val="solid"/>
            <a:round/>
            <a:headEnd type="oval" w="med" len="med"/>
            <a:tailEnd type="oval" w="med" len="med"/>
          </a:ln>
        </p:spPr>
      </p:cxnSp>
      <p:sp>
        <p:nvSpPr>
          <p:cNvPr id="18" name="Google Shape;109;p25">
            <a:extLst>
              <a:ext uri="{FF2B5EF4-FFF2-40B4-BE49-F238E27FC236}">
                <a16:creationId xmlns:a16="http://schemas.microsoft.com/office/drawing/2014/main" id="{44D15165-5138-47A6-A3AA-58A7E22DB310}"/>
              </a:ext>
            </a:extLst>
          </p:cNvPr>
          <p:cNvSpPr txBox="1">
            <a:spLocks/>
          </p:cNvSpPr>
          <p:nvPr/>
        </p:nvSpPr>
        <p:spPr>
          <a:xfrm>
            <a:off x="720100" y="5098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2400" b="1" i="0" u="none" strike="noStrike" cap="none">
                <a:solidFill>
                  <a:schemeClr val="lt2"/>
                </a:solidFill>
                <a:latin typeface="Rajdhani"/>
                <a:ea typeface="Rajdhani"/>
                <a:cs typeface="Rajdhani"/>
                <a:sym typeface="Rajdhani"/>
              </a:defRPr>
            </a:lvl1pPr>
            <a:lvl2pPr marR="0" lvl="1"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r"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algn="ctr"/>
            <a:r>
              <a:rPr lang="en-US" sz="3000" dirty="0">
                <a:latin typeface="Times New Roman" panose="02020603050405020304" pitchFamily="18" charset="0"/>
                <a:cs typeface="Times New Roman" panose="02020603050405020304" pitchFamily="18" charset="0"/>
              </a:rPr>
              <a:t>Contents </a:t>
            </a:r>
            <a:r>
              <a:rPr lang="en-US" dirty="0">
                <a:latin typeface="Times New Roman" panose="02020603050405020304" pitchFamily="18" charset="0"/>
                <a:cs typeface="Times New Roman" panose="02020603050405020304" pitchFamily="18" charset="0"/>
              </a:rPr>
              <a:t>o</a:t>
            </a:r>
            <a:r>
              <a:rPr lang="en-US" sz="3000" dirty="0">
                <a:latin typeface="Times New Roman" panose="02020603050405020304" pitchFamily="18" charset="0"/>
                <a:cs typeface="Times New Roman" panose="02020603050405020304" pitchFamily="18" charset="0"/>
              </a:rPr>
              <a:t>f the Report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9"/>
        <p:cNvGrpSpPr/>
        <p:nvPr/>
      </p:nvGrpSpPr>
      <p:grpSpPr>
        <a:xfrm>
          <a:off x="0" y="0"/>
          <a:ext cx="0" cy="0"/>
          <a:chOff x="0" y="0"/>
          <a:chExt cx="0" cy="0"/>
        </a:xfrm>
      </p:grpSpPr>
      <p:sp>
        <p:nvSpPr>
          <p:cNvPr id="160" name="Google Shape;160;p29"/>
          <p:cNvSpPr txBox="1">
            <a:spLocks noGrp="1"/>
          </p:cNvSpPr>
          <p:nvPr>
            <p:ph type="title" idx="6"/>
          </p:nvPr>
        </p:nvSpPr>
        <p:spPr>
          <a:xfrm>
            <a:off x="7200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dirty="0">
                <a:latin typeface="Times New Roman" panose="02020603050405020304" pitchFamily="18" charset="0"/>
                <a:cs typeface="Times New Roman" panose="02020603050405020304" pitchFamily="18" charset="0"/>
              </a:rPr>
              <a:t>Report Purpose</a:t>
            </a:r>
            <a:endParaRPr sz="3000" dirty="0">
              <a:latin typeface="Times New Roman" panose="02020603050405020304" pitchFamily="18" charset="0"/>
              <a:cs typeface="Times New Roman" panose="02020603050405020304" pitchFamily="18" charset="0"/>
            </a:endParaRPr>
          </a:p>
        </p:txBody>
      </p:sp>
      <p:sp>
        <p:nvSpPr>
          <p:cNvPr id="161" name="Google Shape;161;p29"/>
          <p:cNvSpPr txBox="1">
            <a:spLocks noGrp="1"/>
          </p:cNvSpPr>
          <p:nvPr>
            <p:ph type="subTitle" idx="1"/>
          </p:nvPr>
        </p:nvSpPr>
        <p:spPr>
          <a:xfrm>
            <a:off x="406400" y="1706925"/>
            <a:ext cx="2679700" cy="1321000"/>
          </a:xfrm>
          <a:prstGeom prst="rect">
            <a:avLst/>
          </a:prstGeom>
        </p:spPr>
        <p:txBody>
          <a:bodyPr spcFirstLastPara="1" wrap="square" lIns="91425" tIns="91425" rIns="91425" bIns="91425" anchor="ctr" anchorCtr="0">
            <a:noAutofit/>
          </a:bodyPr>
          <a:lstStyle/>
          <a:p>
            <a:pPr marL="0" lvl="0" indent="0">
              <a:spcAft>
                <a:spcPts val="1600"/>
              </a:spcAft>
            </a:pPr>
            <a:r>
              <a:rPr lang="en-US" dirty="0">
                <a:latin typeface="Times New Roman" panose="02020603050405020304" pitchFamily="18" charset="0"/>
                <a:cs typeface="Times New Roman" panose="02020603050405020304" pitchFamily="18" charset="0"/>
              </a:rPr>
              <a:t>Separate fraudulent transactions from those that are legitimate by training different models to do so.</a:t>
            </a:r>
            <a:endParaRPr dirty="0">
              <a:latin typeface="Times New Roman" panose="02020603050405020304" pitchFamily="18" charset="0"/>
              <a:cs typeface="Times New Roman" panose="02020603050405020304" pitchFamily="18" charset="0"/>
            </a:endParaRPr>
          </a:p>
        </p:txBody>
      </p:sp>
      <p:sp>
        <p:nvSpPr>
          <p:cNvPr id="162" name="Google Shape;162;p29"/>
          <p:cNvSpPr txBox="1">
            <a:spLocks noGrp="1"/>
          </p:cNvSpPr>
          <p:nvPr>
            <p:ph type="subTitle" idx="2"/>
          </p:nvPr>
        </p:nvSpPr>
        <p:spPr>
          <a:xfrm>
            <a:off x="6362450" y="1479550"/>
            <a:ext cx="2060700" cy="1548375"/>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US" dirty="0">
                <a:solidFill>
                  <a:schemeClr val="lt2"/>
                </a:solidFill>
                <a:latin typeface="Times New Roman" panose="02020603050405020304" pitchFamily="18" charset="0"/>
                <a:cs typeface="Times New Roman" panose="02020603050405020304" pitchFamily="18" charset="0"/>
              </a:rPr>
              <a:t>Increase brand trust and enhance reputation</a:t>
            </a:r>
            <a:endParaRPr dirty="0">
              <a:latin typeface="Times New Roman" panose="02020603050405020304" pitchFamily="18" charset="0"/>
              <a:cs typeface="Times New Roman" panose="02020603050405020304" pitchFamily="18" charset="0"/>
            </a:endParaRPr>
          </a:p>
        </p:txBody>
      </p:sp>
      <p:sp>
        <p:nvSpPr>
          <p:cNvPr id="163" name="Google Shape;163;p29"/>
          <p:cNvSpPr txBox="1">
            <a:spLocks noGrp="1"/>
          </p:cNvSpPr>
          <p:nvPr>
            <p:ph type="subTitle" idx="3"/>
          </p:nvPr>
        </p:nvSpPr>
        <p:spPr>
          <a:xfrm>
            <a:off x="3541212" y="1706925"/>
            <a:ext cx="2060700" cy="1321000"/>
          </a:xfrm>
          <a:prstGeom prst="rect">
            <a:avLst/>
          </a:prstGeom>
        </p:spPr>
        <p:txBody>
          <a:bodyPr spcFirstLastPara="1" wrap="square" lIns="91425" tIns="91425" rIns="91425" bIns="91425" anchor="ctr" anchorCtr="0">
            <a:noAutofit/>
          </a:bodyPr>
          <a:lstStyle/>
          <a:p>
            <a:pPr marL="0" lvl="0" indent="0">
              <a:spcAft>
                <a:spcPts val="1600"/>
              </a:spcAft>
            </a:pPr>
            <a:r>
              <a:rPr lang="en-US" dirty="0">
                <a:latin typeface="Times New Roman" panose="02020603050405020304" pitchFamily="18" charset="0"/>
                <a:cs typeface="Times New Roman" panose="02020603050405020304" pitchFamily="18" charset="0"/>
              </a:rPr>
              <a:t>Minimize online scams and reduce credit card skimming</a:t>
            </a:r>
            <a:endParaRPr dirty="0">
              <a:latin typeface="Times New Roman" panose="02020603050405020304" pitchFamily="18" charset="0"/>
              <a:cs typeface="Times New Roman" panose="02020603050405020304" pitchFamily="18" charset="0"/>
            </a:endParaRPr>
          </a:p>
        </p:txBody>
      </p:sp>
      <p:sp>
        <p:nvSpPr>
          <p:cNvPr id="164" name="Google Shape;164;p29"/>
          <p:cNvSpPr txBox="1">
            <a:spLocks noGrp="1"/>
          </p:cNvSpPr>
          <p:nvPr>
            <p:ph type="title"/>
          </p:nvPr>
        </p:nvSpPr>
        <p:spPr>
          <a:xfrm>
            <a:off x="980700" y="3436575"/>
            <a:ext cx="1539300" cy="689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Reduce fraud</a:t>
            </a:r>
            <a:endParaRPr dirty="0">
              <a:latin typeface="Times New Roman" panose="02020603050405020304" pitchFamily="18" charset="0"/>
              <a:cs typeface="Times New Roman" panose="02020603050405020304" pitchFamily="18" charset="0"/>
            </a:endParaRPr>
          </a:p>
        </p:txBody>
      </p:sp>
      <p:sp>
        <p:nvSpPr>
          <p:cNvPr id="165" name="Google Shape;165;p29"/>
          <p:cNvSpPr txBox="1">
            <a:spLocks noGrp="1"/>
          </p:cNvSpPr>
          <p:nvPr>
            <p:ph type="title" idx="4"/>
          </p:nvPr>
        </p:nvSpPr>
        <p:spPr>
          <a:xfrm>
            <a:off x="6110862" y="3436525"/>
            <a:ext cx="2572981" cy="68915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Streamline customer experience</a:t>
            </a:r>
            <a:endParaRPr dirty="0">
              <a:latin typeface="Times New Roman" panose="02020603050405020304" pitchFamily="18" charset="0"/>
              <a:cs typeface="Times New Roman" panose="02020603050405020304" pitchFamily="18" charset="0"/>
            </a:endParaRPr>
          </a:p>
        </p:txBody>
      </p:sp>
      <p:sp>
        <p:nvSpPr>
          <p:cNvPr id="166" name="Google Shape;166;p29"/>
          <p:cNvSpPr txBox="1">
            <a:spLocks noGrp="1"/>
          </p:cNvSpPr>
          <p:nvPr>
            <p:ph type="title" idx="5"/>
          </p:nvPr>
        </p:nvSpPr>
        <p:spPr>
          <a:xfrm>
            <a:off x="3801912" y="3436575"/>
            <a:ext cx="1539300" cy="689100"/>
          </a:xfrm>
          <a:prstGeom prst="rect">
            <a:avLst/>
          </a:prstGeom>
        </p:spPr>
        <p:txBody>
          <a:bodyPr spcFirstLastPara="1" wrap="square" lIns="0" tIns="0" rIns="0" bIns="0" anchor="ctr" anchorCtr="0">
            <a:noAutofit/>
          </a:bodyPr>
          <a:lstStyle/>
          <a:p>
            <a:pPr lvl="0"/>
            <a:r>
              <a:rPr lang="en-US" dirty="0">
                <a:latin typeface="Times New Roman" panose="02020603050405020304" pitchFamily="18" charset="0"/>
                <a:cs typeface="Times New Roman" panose="02020603050405020304" pitchFamily="18" charset="0"/>
              </a:rPr>
              <a:t>Healthy cashflow</a:t>
            </a:r>
          </a:p>
        </p:txBody>
      </p:sp>
      <p:cxnSp>
        <p:nvCxnSpPr>
          <p:cNvPr id="167" name="Google Shape;167;p29"/>
          <p:cNvCxnSpPr>
            <a:cxnSpLocks/>
            <a:stCxn id="161" idx="2"/>
            <a:endCxn id="164" idx="0"/>
          </p:cNvCxnSpPr>
          <p:nvPr/>
        </p:nvCxnSpPr>
        <p:spPr>
          <a:xfrm>
            <a:off x="1746250" y="3027925"/>
            <a:ext cx="4100" cy="408650"/>
          </a:xfrm>
          <a:prstGeom prst="straightConnector1">
            <a:avLst/>
          </a:prstGeom>
          <a:noFill/>
          <a:ln w="19050" cap="flat" cmpd="sng">
            <a:solidFill>
              <a:schemeClr val="lt2"/>
            </a:solidFill>
            <a:prstDash val="solid"/>
            <a:round/>
            <a:headEnd type="oval" w="med" len="med"/>
            <a:tailEnd type="oval" w="med" len="med"/>
          </a:ln>
        </p:spPr>
      </p:cxnSp>
      <p:cxnSp>
        <p:nvCxnSpPr>
          <p:cNvPr id="168" name="Google Shape;168;p29"/>
          <p:cNvCxnSpPr>
            <a:cxnSpLocks/>
            <a:stCxn id="166" idx="0"/>
            <a:endCxn id="163" idx="2"/>
          </p:cNvCxnSpPr>
          <p:nvPr/>
        </p:nvCxnSpPr>
        <p:spPr>
          <a:xfrm flipV="1">
            <a:off x="4571562" y="3027925"/>
            <a:ext cx="0" cy="408650"/>
          </a:xfrm>
          <a:prstGeom prst="straightConnector1">
            <a:avLst/>
          </a:prstGeom>
          <a:noFill/>
          <a:ln w="19050" cap="flat" cmpd="sng">
            <a:solidFill>
              <a:schemeClr val="lt2"/>
            </a:solidFill>
            <a:prstDash val="solid"/>
            <a:round/>
            <a:headEnd type="oval" w="med" len="med"/>
            <a:tailEnd type="oval" w="med" len="med"/>
          </a:ln>
        </p:spPr>
      </p:cxnSp>
      <p:cxnSp>
        <p:nvCxnSpPr>
          <p:cNvPr id="169" name="Google Shape;169;p29"/>
          <p:cNvCxnSpPr>
            <a:cxnSpLocks/>
            <a:stCxn id="165" idx="0"/>
            <a:endCxn id="162" idx="2"/>
          </p:cNvCxnSpPr>
          <p:nvPr/>
        </p:nvCxnSpPr>
        <p:spPr>
          <a:xfrm flipH="1" flipV="1">
            <a:off x="7392800" y="3027925"/>
            <a:ext cx="4553" cy="408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32"/>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Methodology</a:t>
            </a:r>
            <a:endParaRPr dirty="0">
              <a:latin typeface="Times New Roman" panose="02020603050405020304" pitchFamily="18" charset="0"/>
              <a:cs typeface="Times New Roman" panose="02020603050405020304" pitchFamily="18" charset="0"/>
            </a:endParaRPr>
          </a:p>
        </p:txBody>
      </p:sp>
      <p:grpSp>
        <p:nvGrpSpPr>
          <p:cNvPr id="407" name="Google Shape;407;p32"/>
          <p:cNvGrpSpPr/>
          <p:nvPr/>
        </p:nvGrpSpPr>
        <p:grpSpPr>
          <a:xfrm>
            <a:off x="3448529" y="1565435"/>
            <a:ext cx="2210395" cy="2090466"/>
            <a:chOff x="1040275" y="238125"/>
            <a:chExt cx="5538450" cy="5237950"/>
          </a:xfrm>
        </p:grpSpPr>
        <p:sp>
          <p:nvSpPr>
            <p:cNvPr id="408" name="Google Shape;408;p32"/>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2"/>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2"/>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2"/>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2"/>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2"/>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2"/>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2"/>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2"/>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2"/>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2"/>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2"/>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2"/>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2"/>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2"/>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2"/>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2"/>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2"/>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2"/>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2"/>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2"/>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2"/>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2"/>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2"/>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2"/>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2"/>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2"/>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2"/>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2"/>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2"/>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2"/>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2"/>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2"/>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2"/>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2"/>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2"/>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2"/>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509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2"/>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2"/>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2"/>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2"/>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2"/>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2"/>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2"/>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2"/>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2"/>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2"/>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2"/>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2"/>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2"/>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2"/>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2"/>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2"/>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2"/>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2"/>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2"/>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2"/>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2"/>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2"/>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2"/>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2"/>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2"/>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2"/>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2"/>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2"/>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2"/>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2"/>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2"/>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2"/>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2"/>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2"/>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2"/>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2"/>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2"/>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2"/>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2"/>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2"/>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2"/>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2"/>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2"/>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2"/>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2"/>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2"/>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2"/>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2"/>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2"/>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2"/>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2"/>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2"/>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2"/>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2"/>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2"/>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2"/>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2"/>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2"/>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2"/>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2"/>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2"/>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2"/>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2"/>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2"/>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2"/>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2"/>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2"/>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2"/>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2"/>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2"/>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2"/>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2"/>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2"/>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2"/>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2"/>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2"/>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2"/>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2"/>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2"/>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2"/>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2"/>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2"/>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2"/>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2"/>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2"/>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2"/>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2"/>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2"/>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2"/>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2"/>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2"/>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2"/>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2"/>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2"/>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2"/>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2"/>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2"/>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2"/>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2"/>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2"/>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2"/>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2"/>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2"/>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2"/>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2"/>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2"/>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2"/>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2"/>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2"/>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2"/>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2"/>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2"/>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2"/>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2"/>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2"/>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2"/>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2"/>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2"/>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2"/>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2"/>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2"/>
            <p:cNvSpPr/>
            <p:nvPr/>
          </p:nvSpPr>
          <p:spPr>
            <a:xfrm>
              <a:off x="1803500" y="5464300"/>
              <a:ext cx="25" cy="25"/>
            </a:xfrm>
            <a:custGeom>
              <a:avLst/>
              <a:gdLst/>
              <a:ahLst/>
              <a:cxnLst/>
              <a:rect l="l" t="t" r="r" b="b"/>
              <a:pathLst>
                <a:path w="1" h="1" extrusionOk="0">
                  <a:moveTo>
                    <a:pt x="1" y="1"/>
                  </a:move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2"/>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2"/>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2"/>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2"/>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2"/>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 name="Google Shape;633;p32"/>
          <p:cNvSpPr txBox="1">
            <a:spLocks noGrp="1"/>
          </p:cNvSpPr>
          <p:nvPr>
            <p:ph type="subTitle" idx="4294967295"/>
          </p:nvPr>
        </p:nvSpPr>
        <p:spPr>
          <a:xfrm>
            <a:off x="801554" y="2363293"/>
            <a:ext cx="2159789" cy="1287280"/>
          </a:xfrm>
          <a:prstGeom prst="rect">
            <a:avLst/>
          </a:prstGeom>
        </p:spPr>
        <p:txBody>
          <a:bodyPr spcFirstLastPara="1" wrap="square" lIns="91425" tIns="182875" rIns="91425" bIns="91425" anchor="t" anchorCtr="0">
            <a:noAutofit/>
          </a:bodyPr>
          <a:lstStyle/>
          <a:p>
            <a:pPr marL="285750" indent="-285750" algn="r">
              <a:lnSpc>
                <a:spcPct val="100000"/>
              </a:lnSpc>
              <a:spcAft>
                <a:spcPts val="1600"/>
              </a:spcAft>
            </a:pPr>
            <a:r>
              <a:rPr lang="en-US" sz="1400" dirty="0">
                <a:latin typeface="Times New Roman" panose="02020603050405020304" pitchFamily="18" charset="0"/>
                <a:cs typeface="Times New Roman" panose="02020603050405020304" pitchFamily="18" charset="0"/>
              </a:rPr>
              <a:t>Advantages of descriptive research</a:t>
            </a:r>
          </a:p>
          <a:p>
            <a:pPr marL="285750" indent="-285750" algn="r">
              <a:lnSpc>
                <a:spcPct val="100000"/>
              </a:lnSpc>
              <a:spcAft>
                <a:spcPts val="1600"/>
              </a:spcAft>
            </a:pPr>
            <a:r>
              <a:rPr lang="en-US" sz="1400" dirty="0">
                <a:latin typeface="Times New Roman" panose="02020603050405020304" pitchFamily="18" charset="0"/>
                <a:cs typeface="Times New Roman" panose="02020603050405020304" pitchFamily="18" charset="0"/>
              </a:rPr>
              <a:t>Disadvantages (Jha, S., Westland J. C., 2013). </a:t>
            </a:r>
            <a:endParaRPr sz="1400" dirty="0">
              <a:latin typeface="Times New Roman" panose="02020603050405020304" pitchFamily="18" charset="0"/>
              <a:cs typeface="Times New Roman" panose="02020603050405020304" pitchFamily="18" charset="0"/>
            </a:endParaRPr>
          </a:p>
        </p:txBody>
      </p:sp>
      <p:sp>
        <p:nvSpPr>
          <p:cNvPr id="634" name="Google Shape;634;p32"/>
          <p:cNvSpPr txBox="1">
            <a:spLocks noGrp="1"/>
          </p:cNvSpPr>
          <p:nvPr>
            <p:ph type="subTitle" idx="4294967295"/>
          </p:nvPr>
        </p:nvSpPr>
        <p:spPr>
          <a:xfrm>
            <a:off x="6074975" y="1754179"/>
            <a:ext cx="2208600" cy="701400"/>
          </a:xfrm>
          <a:prstGeom prst="rect">
            <a:avLst/>
          </a:prstGeom>
        </p:spPr>
        <p:txBody>
          <a:bodyPr spcFirstLastPara="1" wrap="square" lIns="91425" tIns="182875" rIns="91425" bIns="91425" anchor="t" anchorCtr="0">
            <a:noAutofit/>
          </a:bodyPr>
          <a:lstStyle/>
          <a:p>
            <a:pPr marL="285750" indent="-285750">
              <a:lnSpc>
                <a:spcPct val="100000"/>
              </a:lnSpc>
              <a:spcAft>
                <a:spcPts val="1600"/>
              </a:spcAft>
            </a:pPr>
            <a:r>
              <a:rPr lang="en-US" sz="1400" dirty="0">
                <a:latin typeface="Times New Roman" panose="02020603050405020304" pitchFamily="18" charset="0"/>
                <a:cs typeface="Times New Roman" panose="02020603050405020304" pitchFamily="18" charset="0"/>
              </a:rPr>
              <a:t>Missing data</a:t>
            </a:r>
          </a:p>
          <a:p>
            <a:pPr marL="285750" indent="-285750">
              <a:lnSpc>
                <a:spcPct val="100000"/>
              </a:lnSpc>
              <a:spcAft>
                <a:spcPts val="1600"/>
              </a:spcAft>
            </a:pPr>
            <a:r>
              <a:rPr lang="en-US" sz="1400" dirty="0">
                <a:latin typeface="Times New Roman" panose="02020603050405020304" pitchFamily="18" charset="0"/>
                <a:cs typeface="Times New Roman" panose="02020603050405020304" pitchFamily="18" charset="0"/>
              </a:rPr>
              <a:t>Sampling strategies</a:t>
            </a:r>
          </a:p>
        </p:txBody>
      </p:sp>
      <p:sp>
        <p:nvSpPr>
          <p:cNvPr id="635" name="Google Shape;635;p32"/>
          <p:cNvSpPr txBox="1">
            <a:spLocks noGrp="1"/>
          </p:cNvSpPr>
          <p:nvPr>
            <p:ph type="subTitle" idx="4294967295"/>
          </p:nvPr>
        </p:nvSpPr>
        <p:spPr>
          <a:xfrm>
            <a:off x="6061690" y="3375048"/>
            <a:ext cx="2922976" cy="1176137"/>
          </a:xfrm>
          <a:prstGeom prst="rect">
            <a:avLst/>
          </a:prstGeom>
        </p:spPr>
        <p:txBody>
          <a:bodyPr spcFirstLastPara="1" wrap="square" lIns="91425" tIns="182875" rIns="91425" bIns="91425" anchor="t" anchorCtr="0">
            <a:noAutofit/>
          </a:bodyPr>
          <a:lstStyle/>
          <a:p>
            <a:pPr marL="285750" indent="-285750">
              <a:spcAft>
                <a:spcPts val="1600"/>
              </a:spcAft>
            </a:pPr>
            <a:r>
              <a:rPr lang="en-US" sz="1400" dirty="0">
                <a:latin typeface="Times New Roman" panose="02020603050405020304" pitchFamily="18" charset="0"/>
                <a:cs typeface="Times New Roman" panose="02020603050405020304" pitchFamily="18" charset="0"/>
              </a:rPr>
              <a:t>Supervised statistical methods</a:t>
            </a:r>
          </a:p>
          <a:p>
            <a:pPr marL="285750" indent="-285750">
              <a:spcAft>
                <a:spcPts val="1600"/>
              </a:spcAft>
            </a:pPr>
            <a:r>
              <a:rPr lang="en-US" sz="1400" dirty="0">
                <a:latin typeface="Times New Roman" panose="02020603050405020304" pitchFamily="18" charset="0"/>
                <a:cs typeface="Times New Roman" panose="02020603050405020304" pitchFamily="18" charset="0"/>
              </a:rPr>
              <a:t>Unsupervised statistical methods</a:t>
            </a:r>
          </a:p>
        </p:txBody>
      </p:sp>
      <p:cxnSp>
        <p:nvCxnSpPr>
          <p:cNvPr id="636" name="Google Shape;636;p32"/>
          <p:cNvCxnSpPr>
            <a:cxnSpLocks/>
          </p:cNvCxnSpPr>
          <p:nvPr/>
        </p:nvCxnSpPr>
        <p:spPr>
          <a:xfrm rot="10800000" flipV="1">
            <a:off x="5146932" y="1746070"/>
            <a:ext cx="867351" cy="134006"/>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637" name="Google Shape;637;p32"/>
          <p:cNvCxnSpPr>
            <a:cxnSpLocks/>
          </p:cNvCxnSpPr>
          <p:nvPr/>
        </p:nvCxnSpPr>
        <p:spPr>
          <a:xfrm rot="10800000">
            <a:off x="4419287" y="3101220"/>
            <a:ext cx="1594995" cy="280801"/>
          </a:xfrm>
          <a:prstGeom prst="bentConnector3">
            <a:avLst>
              <a:gd name="adj1" fmla="val 50000"/>
            </a:avLst>
          </a:prstGeom>
          <a:noFill/>
          <a:ln w="19050" cap="flat" cmpd="sng">
            <a:solidFill>
              <a:schemeClr val="lt2"/>
            </a:solidFill>
            <a:prstDash val="solid"/>
            <a:round/>
            <a:headEnd type="oval" w="med" len="med"/>
            <a:tailEnd type="none" w="med" len="med"/>
          </a:ln>
        </p:spPr>
      </p:cxnSp>
      <p:cxnSp>
        <p:nvCxnSpPr>
          <p:cNvPr id="638" name="Google Shape;638;p32"/>
          <p:cNvCxnSpPr>
            <a:cxnSpLocks/>
          </p:cNvCxnSpPr>
          <p:nvPr/>
        </p:nvCxnSpPr>
        <p:spPr>
          <a:xfrm>
            <a:off x="3048244" y="2341381"/>
            <a:ext cx="841800" cy="0"/>
          </a:xfrm>
          <a:prstGeom prst="straightConnector1">
            <a:avLst/>
          </a:prstGeom>
          <a:noFill/>
          <a:ln w="19050" cap="flat" cmpd="sng">
            <a:solidFill>
              <a:schemeClr val="lt2"/>
            </a:solidFill>
            <a:prstDash val="solid"/>
            <a:round/>
            <a:headEnd type="oval" w="med" len="med"/>
            <a:tailEnd type="none" w="med" len="med"/>
          </a:ln>
        </p:spPr>
      </p:cxnSp>
      <p:sp>
        <p:nvSpPr>
          <p:cNvPr id="639" name="Google Shape;639;p32"/>
          <p:cNvSpPr txBox="1">
            <a:spLocks noGrp="1"/>
          </p:cNvSpPr>
          <p:nvPr>
            <p:ph type="subTitle" idx="4294967295"/>
          </p:nvPr>
        </p:nvSpPr>
        <p:spPr>
          <a:xfrm>
            <a:off x="772113" y="1962021"/>
            <a:ext cx="2208600" cy="496500"/>
          </a:xfrm>
          <a:prstGeom prst="rect">
            <a:avLst/>
          </a:prstGeom>
        </p:spPr>
        <p:txBody>
          <a:bodyPr spcFirstLastPara="1" wrap="square" lIns="91425" tIns="274300" rIns="91425" bIns="91425" anchor="t" anchorCtr="0">
            <a:noAutofit/>
          </a:bodyPr>
          <a:lstStyle/>
          <a:p>
            <a:pPr marL="0" lvl="0" indent="0" algn="r" rtl="0">
              <a:spcBef>
                <a:spcPts val="0"/>
              </a:spcBef>
              <a:spcAft>
                <a:spcPts val="1600"/>
              </a:spcAft>
              <a:buNone/>
            </a:pPr>
            <a:r>
              <a:rPr lang="en-US" sz="1600" b="1" dirty="0">
                <a:latin typeface="Times New Roman" panose="02020603050405020304" pitchFamily="18" charset="0"/>
                <a:ea typeface="Rajdhani"/>
                <a:cs typeface="Times New Roman" panose="02020603050405020304" pitchFamily="18" charset="0"/>
                <a:sym typeface="Rajdhani"/>
              </a:rPr>
              <a:t>Research Design</a:t>
            </a:r>
            <a:endParaRPr sz="1600" b="1" dirty="0">
              <a:latin typeface="Times New Roman" panose="02020603050405020304" pitchFamily="18" charset="0"/>
              <a:ea typeface="Rajdhani"/>
              <a:cs typeface="Times New Roman" panose="02020603050405020304" pitchFamily="18" charset="0"/>
              <a:sym typeface="Rajdhani"/>
            </a:endParaRPr>
          </a:p>
        </p:txBody>
      </p:sp>
      <p:sp>
        <p:nvSpPr>
          <p:cNvPr id="640" name="Google Shape;640;p32"/>
          <p:cNvSpPr txBox="1">
            <a:spLocks noGrp="1"/>
          </p:cNvSpPr>
          <p:nvPr>
            <p:ph type="subTitle" idx="4294967295"/>
          </p:nvPr>
        </p:nvSpPr>
        <p:spPr>
          <a:xfrm>
            <a:off x="6074975" y="1328160"/>
            <a:ext cx="2208600" cy="496500"/>
          </a:xfrm>
          <a:prstGeom prst="rect">
            <a:avLst/>
          </a:prstGeom>
        </p:spPr>
        <p:txBody>
          <a:bodyPr spcFirstLastPara="1" wrap="square" lIns="91425" tIns="274300" rIns="91425" bIns="91425" anchor="t" anchorCtr="0">
            <a:noAutofit/>
          </a:bodyPr>
          <a:lstStyle/>
          <a:p>
            <a:pPr marL="0" lvl="0" indent="0">
              <a:spcAft>
                <a:spcPts val="1600"/>
              </a:spcAft>
              <a:buNone/>
            </a:pPr>
            <a:r>
              <a:rPr lang="en-US" sz="1600" b="1" dirty="0">
                <a:latin typeface="Times New Roman" panose="02020603050405020304" pitchFamily="18" charset="0"/>
                <a:ea typeface="Rajdhani"/>
                <a:cs typeface="Times New Roman" panose="02020603050405020304" pitchFamily="18" charset="0"/>
                <a:sym typeface="Rajdhani"/>
              </a:rPr>
              <a:t>Data Manipulation</a:t>
            </a:r>
          </a:p>
        </p:txBody>
      </p:sp>
      <p:sp>
        <p:nvSpPr>
          <p:cNvPr id="641" name="Google Shape;641;p32"/>
          <p:cNvSpPr txBox="1">
            <a:spLocks noGrp="1"/>
          </p:cNvSpPr>
          <p:nvPr>
            <p:ph type="subTitle" idx="4294967295"/>
          </p:nvPr>
        </p:nvSpPr>
        <p:spPr>
          <a:xfrm>
            <a:off x="6079605" y="2965214"/>
            <a:ext cx="2208600" cy="496500"/>
          </a:xfrm>
          <a:prstGeom prst="rect">
            <a:avLst/>
          </a:prstGeom>
        </p:spPr>
        <p:txBody>
          <a:bodyPr spcFirstLastPara="1" wrap="square" lIns="91425" tIns="274300" rIns="91425" bIns="91425" anchor="t" anchorCtr="0">
            <a:noAutofit/>
          </a:bodyPr>
          <a:lstStyle/>
          <a:p>
            <a:pPr marL="0" lvl="0" indent="0" algn="l" rtl="0">
              <a:spcBef>
                <a:spcPts val="0"/>
              </a:spcBef>
              <a:spcAft>
                <a:spcPts val="1600"/>
              </a:spcAft>
              <a:buNone/>
            </a:pPr>
            <a:r>
              <a:rPr lang="en-US" sz="1600" b="1" dirty="0">
                <a:latin typeface="Times New Roman" panose="02020603050405020304" pitchFamily="18" charset="0"/>
                <a:ea typeface="Rajdhani"/>
                <a:cs typeface="Times New Roman" panose="02020603050405020304" pitchFamily="18" charset="0"/>
                <a:sym typeface="Rajdhani"/>
              </a:rPr>
              <a:t>Analytic Methods</a:t>
            </a:r>
            <a:endParaRPr sz="1600" b="1" dirty="0">
              <a:latin typeface="Times New Roman" panose="02020603050405020304" pitchFamily="18" charset="0"/>
              <a:ea typeface="Rajdhani"/>
              <a:cs typeface="Times New Roman" panose="02020603050405020304" pitchFamily="18" charset="0"/>
              <a:sym typeface="Rajdhani"/>
            </a:endParaRPr>
          </a:p>
        </p:txBody>
      </p:sp>
      <p:sp>
        <p:nvSpPr>
          <p:cNvPr id="244" name="Google Shape;639;p32">
            <a:extLst>
              <a:ext uri="{FF2B5EF4-FFF2-40B4-BE49-F238E27FC236}">
                <a16:creationId xmlns:a16="http://schemas.microsoft.com/office/drawing/2014/main" id="{7D11A8DE-4C2C-4EB9-B32E-9CD76480F4B3}"/>
              </a:ext>
            </a:extLst>
          </p:cNvPr>
          <p:cNvSpPr txBox="1">
            <a:spLocks/>
          </p:cNvSpPr>
          <p:nvPr/>
        </p:nvSpPr>
        <p:spPr>
          <a:xfrm>
            <a:off x="1806808" y="3835759"/>
            <a:ext cx="2208600" cy="496500"/>
          </a:xfrm>
          <a:prstGeom prst="rect">
            <a:avLst/>
          </a:prstGeom>
          <a:noFill/>
          <a:ln>
            <a:noFill/>
          </a:ln>
        </p:spPr>
        <p:txBody>
          <a:bodyPr spcFirstLastPara="1" wrap="square" lIns="91425" tIns="274300"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0" lvl="0" indent="0">
              <a:spcAft>
                <a:spcPts val="1600"/>
              </a:spcAft>
              <a:buNone/>
            </a:pPr>
            <a:r>
              <a:rPr lang="en-US" sz="1600" b="1" dirty="0">
                <a:latin typeface="Times New Roman" panose="02020603050405020304" pitchFamily="18" charset="0"/>
                <a:ea typeface="Rajdhani"/>
                <a:cs typeface="Times New Roman" panose="02020603050405020304" pitchFamily="18" charset="0"/>
                <a:sym typeface="Rajdhani"/>
              </a:rPr>
              <a:t>Data Source</a:t>
            </a:r>
          </a:p>
        </p:txBody>
      </p:sp>
      <p:sp>
        <p:nvSpPr>
          <p:cNvPr id="246" name="Google Shape;635;p32">
            <a:extLst>
              <a:ext uri="{FF2B5EF4-FFF2-40B4-BE49-F238E27FC236}">
                <a16:creationId xmlns:a16="http://schemas.microsoft.com/office/drawing/2014/main" id="{9E9C5391-6688-48DB-8455-CA31D435DAB7}"/>
              </a:ext>
            </a:extLst>
          </p:cNvPr>
          <p:cNvSpPr txBox="1">
            <a:spLocks/>
          </p:cNvSpPr>
          <p:nvPr/>
        </p:nvSpPr>
        <p:spPr>
          <a:xfrm>
            <a:off x="1416968" y="4206736"/>
            <a:ext cx="3130044" cy="889060"/>
          </a:xfrm>
          <a:prstGeom prst="rect">
            <a:avLst/>
          </a:prstGeom>
          <a:noFill/>
          <a:ln>
            <a:noFill/>
          </a:ln>
        </p:spPr>
        <p:txBody>
          <a:bodyPr spcFirstLastPara="1" wrap="square" lIns="91425" tIns="18287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pPr marL="285750" indent="-285750">
              <a:lnSpc>
                <a:spcPct val="100000"/>
              </a:lnSpc>
              <a:spcAft>
                <a:spcPts val="1600"/>
              </a:spcAft>
            </a:pPr>
            <a:r>
              <a:rPr lang="en-US" sz="1400" dirty="0">
                <a:latin typeface="Times New Roman" panose="02020603050405020304" pitchFamily="18" charset="0"/>
                <a:cs typeface="Times New Roman" panose="02020603050405020304" pitchFamily="18" charset="0"/>
              </a:rPr>
              <a:t>Alternative resource (Kaggle 2019). </a:t>
            </a:r>
          </a:p>
          <a:p>
            <a:pPr marL="285750" indent="-285750">
              <a:lnSpc>
                <a:spcPct val="100000"/>
              </a:lnSpc>
              <a:spcAft>
                <a:spcPts val="1600"/>
              </a:spcAft>
            </a:pPr>
            <a:r>
              <a:rPr lang="en-US" sz="1400" dirty="0">
                <a:latin typeface="Times New Roman" panose="02020603050405020304" pitchFamily="18" charset="0"/>
                <a:cs typeface="Times New Roman" panose="02020603050405020304" pitchFamily="18" charset="0"/>
              </a:rPr>
              <a:t>Observational method</a:t>
            </a:r>
          </a:p>
        </p:txBody>
      </p:sp>
      <p:cxnSp>
        <p:nvCxnSpPr>
          <p:cNvPr id="247" name="Google Shape;637;p32">
            <a:extLst>
              <a:ext uri="{FF2B5EF4-FFF2-40B4-BE49-F238E27FC236}">
                <a16:creationId xmlns:a16="http://schemas.microsoft.com/office/drawing/2014/main" id="{67909E07-8AA5-43DE-A31B-7170BBD1A130}"/>
              </a:ext>
            </a:extLst>
          </p:cNvPr>
          <p:cNvCxnSpPr>
            <a:cxnSpLocks/>
          </p:cNvCxnSpPr>
          <p:nvPr/>
        </p:nvCxnSpPr>
        <p:spPr>
          <a:xfrm rot="5400000" flipH="1" flipV="1">
            <a:off x="3016482" y="3205795"/>
            <a:ext cx="1079435" cy="1011692"/>
          </a:xfrm>
          <a:prstGeom prst="bentConnector3">
            <a:avLst>
              <a:gd name="adj1" fmla="val 50000"/>
            </a:avLst>
          </a:prstGeom>
          <a:noFill/>
          <a:ln w="19050" cap="flat" cmpd="sng">
            <a:solidFill>
              <a:schemeClr val="lt2"/>
            </a:solidFill>
            <a:prstDash val="solid"/>
            <a:round/>
            <a:headEnd type="oval"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1"/>
        <p:cNvGrpSpPr/>
        <p:nvPr/>
      </p:nvGrpSpPr>
      <p:grpSpPr>
        <a:xfrm>
          <a:off x="0" y="0"/>
          <a:ext cx="0" cy="0"/>
          <a:chOff x="0" y="0"/>
          <a:chExt cx="0" cy="0"/>
        </a:xfrm>
      </p:grpSpPr>
      <p:sp>
        <p:nvSpPr>
          <p:cNvPr id="652" name="Google Shape;652;p34"/>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Analysis Goals</a:t>
            </a:r>
            <a:endParaRPr dirty="0">
              <a:latin typeface="Times New Roman" panose="02020603050405020304" pitchFamily="18" charset="0"/>
              <a:cs typeface="Times New Roman" panose="02020603050405020304" pitchFamily="18" charset="0"/>
            </a:endParaRPr>
          </a:p>
        </p:txBody>
      </p:sp>
      <p:sp>
        <p:nvSpPr>
          <p:cNvPr id="653" name="Google Shape;653;p34"/>
          <p:cNvSpPr/>
          <p:nvPr/>
        </p:nvSpPr>
        <p:spPr>
          <a:xfrm>
            <a:off x="4115925" y="2338950"/>
            <a:ext cx="912300" cy="9123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4"/>
          <p:cNvSpPr txBox="1">
            <a:spLocks noGrp="1"/>
          </p:cNvSpPr>
          <p:nvPr>
            <p:ph type="subTitle" idx="4294967295"/>
          </p:nvPr>
        </p:nvSpPr>
        <p:spPr>
          <a:xfrm flipH="1">
            <a:off x="1128759" y="1711850"/>
            <a:ext cx="1991436" cy="450600"/>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1600"/>
              </a:spcAft>
              <a:buNone/>
            </a:pPr>
            <a:r>
              <a:rPr lang="en-US" sz="1400" dirty="0">
                <a:latin typeface="Times New Roman" panose="02020603050405020304" pitchFamily="18" charset="0"/>
                <a:cs typeface="Times New Roman" panose="02020603050405020304" pitchFamily="18" charset="0"/>
              </a:rPr>
              <a:t>Explore features and engineering new features</a:t>
            </a:r>
            <a:endParaRPr sz="1400" dirty="0">
              <a:latin typeface="Times New Roman" panose="02020603050405020304" pitchFamily="18" charset="0"/>
              <a:cs typeface="Times New Roman" panose="02020603050405020304" pitchFamily="18" charset="0"/>
            </a:endParaRPr>
          </a:p>
        </p:txBody>
      </p:sp>
      <p:sp>
        <p:nvSpPr>
          <p:cNvPr id="655" name="Google Shape;655;p34"/>
          <p:cNvSpPr txBox="1">
            <a:spLocks noGrp="1"/>
          </p:cNvSpPr>
          <p:nvPr>
            <p:ph type="subTitle" idx="4294967295"/>
          </p:nvPr>
        </p:nvSpPr>
        <p:spPr>
          <a:xfrm flipH="1">
            <a:off x="6087375" y="1713175"/>
            <a:ext cx="2847078" cy="572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1400" dirty="0">
                <a:latin typeface="Times New Roman" panose="02020603050405020304" pitchFamily="18" charset="0"/>
                <a:cs typeface="Times New Roman" panose="02020603050405020304" pitchFamily="18" charset="0"/>
              </a:rPr>
              <a:t>Build an effective </a:t>
            </a:r>
            <a:r>
              <a:rPr lang="en-US" sz="1400" dirty="0" err="1">
                <a:latin typeface="Times New Roman" panose="02020603050405020304" pitchFamily="18" charset="0"/>
                <a:cs typeface="Times New Roman" panose="02020603050405020304" pitchFamily="18" charset="0"/>
              </a:rPr>
              <a:t>XGBoost</a:t>
            </a:r>
            <a:r>
              <a:rPr lang="en-US" sz="1400" dirty="0">
                <a:latin typeface="Times New Roman" panose="02020603050405020304" pitchFamily="18" charset="0"/>
                <a:cs typeface="Times New Roman" panose="02020603050405020304" pitchFamily="18" charset="0"/>
              </a:rPr>
              <a:t> classifier and select an optimal cutoff</a:t>
            </a:r>
            <a:endParaRPr sz="1400" dirty="0">
              <a:latin typeface="Times New Roman" panose="02020603050405020304" pitchFamily="18" charset="0"/>
              <a:cs typeface="Times New Roman" panose="02020603050405020304" pitchFamily="18" charset="0"/>
            </a:endParaRPr>
          </a:p>
        </p:txBody>
      </p:sp>
      <p:sp>
        <p:nvSpPr>
          <p:cNvPr id="656" name="Google Shape;656;p34"/>
          <p:cNvSpPr txBox="1">
            <a:spLocks noGrp="1"/>
          </p:cNvSpPr>
          <p:nvPr>
            <p:ph type="subTitle" idx="4294967295"/>
          </p:nvPr>
        </p:nvSpPr>
        <p:spPr>
          <a:xfrm>
            <a:off x="642964" y="3302726"/>
            <a:ext cx="2453249" cy="7014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US" sz="1400" dirty="0">
                <a:latin typeface="Times New Roman" panose="02020603050405020304" pitchFamily="18" charset="0"/>
                <a:cs typeface="Times New Roman" panose="02020603050405020304" pitchFamily="18" charset="0"/>
              </a:rPr>
              <a:t>To make sure that we are using an effective sampling approach</a:t>
            </a:r>
            <a:endParaRPr sz="1400" dirty="0">
              <a:latin typeface="Times New Roman" panose="02020603050405020304" pitchFamily="18" charset="0"/>
              <a:cs typeface="Times New Roman" panose="02020603050405020304" pitchFamily="18" charset="0"/>
            </a:endParaRPr>
          </a:p>
        </p:txBody>
      </p:sp>
      <p:sp>
        <p:nvSpPr>
          <p:cNvPr id="657" name="Google Shape;657;p34"/>
          <p:cNvSpPr txBox="1">
            <a:spLocks noGrp="1"/>
          </p:cNvSpPr>
          <p:nvPr>
            <p:ph type="subTitle" idx="4294967295"/>
          </p:nvPr>
        </p:nvSpPr>
        <p:spPr>
          <a:xfrm>
            <a:off x="6087536" y="3302704"/>
            <a:ext cx="2421463" cy="701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1400" dirty="0">
                <a:latin typeface="Times New Roman" panose="02020603050405020304" pitchFamily="18" charset="0"/>
                <a:cs typeface="Times New Roman" panose="02020603050405020304" pitchFamily="18" charset="0"/>
              </a:rPr>
              <a:t>Estimate the business impact and potential savings</a:t>
            </a:r>
            <a:endParaRPr sz="1400" dirty="0">
              <a:latin typeface="Times New Roman" panose="02020603050405020304" pitchFamily="18" charset="0"/>
              <a:cs typeface="Times New Roman" panose="02020603050405020304" pitchFamily="18" charset="0"/>
            </a:endParaRPr>
          </a:p>
        </p:txBody>
      </p:sp>
      <p:sp>
        <p:nvSpPr>
          <p:cNvPr id="658" name="Google Shape;658;p34"/>
          <p:cNvSpPr/>
          <p:nvPr/>
        </p:nvSpPr>
        <p:spPr>
          <a:xfrm>
            <a:off x="4285725" y="2508750"/>
            <a:ext cx="572700" cy="5727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4"/>
          <p:cNvSpPr/>
          <p:nvPr/>
        </p:nvSpPr>
        <p:spPr>
          <a:xfrm>
            <a:off x="4385488" y="2569788"/>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0" name="Google Shape;660;p34"/>
          <p:cNvGrpSpPr/>
          <p:nvPr/>
        </p:nvGrpSpPr>
        <p:grpSpPr>
          <a:xfrm>
            <a:off x="5567955" y="3351974"/>
            <a:ext cx="266197" cy="249155"/>
            <a:chOff x="1507342" y="1024774"/>
            <a:chExt cx="399216" cy="373658"/>
          </a:xfrm>
        </p:grpSpPr>
        <p:sp>
          <p:nvSpPr>
            <p:cNvPr id="661" name="Google Shape;661;p34"/>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4"/>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34"/>
          <p:cNvSpPr/>
          <p:nvPr/>
        </p:nvSpPr>
        <p:spPr>
          <a:xfrm>
            <a:off x="3303861" y="1991081"/>
            <a:ext cx="283071" cy="245141"/>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4"/>
          <p:cNvSpPr/>
          <p:nvPr/>
        </p:nvSpPr>
        <p:spPr>
          <a:xfrm>
            <a:off x="5586942" y="1999525"/>
            <a:ext cx="228224" cy="228239"/>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4"/>
          <p:cNvSpPr/>
          <p:nvPr/>
        </p:nvSpPr>
        <p:spPr>
          <a:xfrm>
            <a:off x="3314557" y="3360344"/>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4"/>
          <p:cNvSpPr txBox="1">
            <a:spLocks noGrp="1"/>
          </p:cNvSpPr>
          <p:nvPr>
            <p:ph type="subTitle" idx="4294967295"/>
          </p:nvPr>
        </p:nvSpPr>
        <p:spPr>
          <a:xfrm flipH="1">
            <a:off x="901353" y="2288428"/>
            <a:ext cx="1967466" cy="365100"/>
          </a:xfrm>
          <a:prstGeom prst="rect">
            <a:avLst/>
          </a:prstGeom>
        </p:spPr>
        <p:txBody>
          <a:bodyPr spcFirstLastPara="1" wrap="square" lIns="91425" tIns="91425" rIns="91425" bIns="91425" anchor="ctr" anchorCtr="0">
            <a:noAutofit/>
          </a:bodyPr>
          <a:lstStyle/>
          <a:p>
            <a:pPr marL="0" lvl="0" indent="0" algn="r" rtl="0">
              <a:lnSpc>
                <a:spcPct val="100000"/>
              </a:lnSpc>
              <a:spcBef>
                <a:spcPts val="0"/>
              </a:spcBef>
              <a:spcAft>
                <a:spcPts val="1600"/>
              </a:spcAft>
              <a:buNone/>
            </a:pPr>
            <a:r>
              <a:rPr lang="en-US" sz="1800" b="1" dirty="0">
                <a:latin typeface="Times New Roman" panose="02020603050405020304" pitchFamily="18" charset="0"/>
                <a:ea typeface="Rajdhani"/>
                <a:cs typeface="Times New Roman" panose="02020603050405020304" pitchFamily="18" charset="0"/>
                <a:sym typeface="Rajdhani"/>
              </a:rPr>
              <a:t>Data Processing</a:t>
            </a:r>
            <a:endParaRPr sz="1800" b="1" dirty="0">
              <a:latin typeface="Times New Roman" panose="02020603050405020304" pitchFamily="18" charset="0"/>
              <a:ea typeface="Rajdhani"/>
              <a:cs typeface="Times New Roman" panose="02020603050405020304" pitchFamily="18" charset="0"/>
              <a:sym typeface="Rajdhani"/>
            </a:endParaRPr>
          </a:p>
        </p:txBody>
      </p:sp>
      <p:sp>
        <p:nvSpPr>
          <p:cNvPr id="667" name="Google Shape;667;p34"/>
          <p:cNvSpPr txBox="1">
            <a:spLocks noGrp="1"/>
          </p:cNvSpPr>
          <p:nvPr>
            <p:ph type="subTitle" idx="4294967295"/>
          </p:nvPr>
        </p:nvSpPr>
        <p:spPr>
          <a:xfrm flipH="1">
            <a:off x="6087537" y="2296386"/>
            <a:ext cx="2194800" cy="3651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1600"/>
              </a:spcAft>
              <a:buNone/>
            </a:pPr>
            <a:r>
              <a:rPr lang="en-US" sz="1800" b="1" dirty="0">
                <a:latin typeface="Times New Roman" panose="02020603050405020304" pitchFamily="18" charset="0"/>
                <a:ea typeface="Rajdhani"/>
                <a:cs typeface="Times New Roman" panose="02020603050405020304" pitchFamily="18" charset="0"/>
                <a:sym typeface="Rajdhani"/>
              </a:rPr>
              <a:t>Models Building</a:t>
            </a:r>
            <a:endParaRPr sz="1800" b="1" dirty="0">
              <a:latin typeface="Times New Roman" panose="02020603050405020304" pitchFamily="18" charset="0"/>
              <a:ea typeface="Rajdhani"/>
              <a:cs typeface="Times New Roman" panose="02020603050405020304" pitchFamily="18" charset="0"/>
              <a:sym typeface="Rajdhani"/>
            </a:endParaRPr>
          </a:p>
        </p:txBody>
      </p:sp>
      <p:sp>
        <p:nvSpPr>
          <p:cNvPr id="668" name="Google Shape;668;p34"/>
          <p:cNvSpPr txBox="1">
            <a:spLocks noGrp="1"/>
          </p:cNvSpPr>
          <p:nvPr>
            <p:ph type="subTitle" idx="4294967295"/>
          </p:nvPr>
        </p:nvSpPr>
        <p:spPr>
          <a:xfrm>
            <a:off x="665061" y="3012103"/>
            <a:ext cx="2319160" cy="3651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600"/>
              </a:spcAft>
              <a:buNone/>
            </a:pPr>
            <a:r>
              <a:rPr lang="en-US" sz="1800" b="1" dirty="0">
                <a:latin typeface="Times New Roman" panose="02020603050405020304" pitchFamily="18" charset="0"/>
                <a:ea typeface="Rajdhani"/>
                <a:cs typeface="Times New Roman" panose="02020603050405020304" pitchFamily="18" charset="0"/>
                <a:sym typeface="Rajdhani"/>
              </a:rPr>
              <a:t>Sampling Techniques</a:t>
            </a:r>
            <a:endParaRPr sz="1800" b="1" dirty="0">
              <a:latin typeface="Times New Roman" panose="02020603050405020304" pitchFamily="18" charset="0"/>
              <a:ea typeface="Rajdhani"/>
              <a:cs typeface="Times New Roman" panose="02020603050405020304" pitchFamily="18" charset="0"/>
              <a:sym typeface="Rajdhani"/>
            </a:endParaRPr>
          </a:p>
        </p:txBody>
      </p:sp>
      <p:sp>
        <p:nvSpPr>
          <p:cNvPr id="669" name="Google Shape;669;p34"/>
          <p:cNvSpPr txBox="1">
            <a:spLocks noGrp="1"/>
          </p:cNvSpPr>
          <p:nvPr>
            <p:ph type="subTitle" idx="4294967295"/>
          </p:nvPr>
        </p:nvSpPr>
        <p:spPr>
          <a:xfrm>
            <a:off x="6081613" y="3012103"/>
            <a:ext cx="2194800" cy="3651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US" sz="1800" b="1" dirty="0">
                <a:latin typeface="Times New Roman" panose="02020603050405020304" pitchFamily="18" charset="0"/>
                <a:ea typeface="Rajdhani"/>
                <a:cs typeface="Times New Roman" panose="02020603050405020304" pitchFamily="18" charset="0"/>
                <a:sym typeface="Rajdhani"/>
              </a:rPr>
              <a:t>Business Impact</a:t>
            </a:r>
            <a:endParaRPr sz="1800" b="1" dirty="0">
              <a:latin typeface="Times New Roman" panose="02020603050405020304" pitchFamily="18" charset="0"/>
              <a:ea typeface="Rajdhani"/>
              <a:cs typeface="Times New Roman" panose="02020603050405020304" pitchFamily="18" charset="0"/>
              <a:sym typeface="Rajdhani"/>
            </a:endParaRPr>
          </a:p>
        </p:txBody>
      </p:sp>
      <p:sp>
        <p:nvSpPr>
          <p:cNvPr id="670" name="Google Shape;670;p34"/>
          <p:cNvSpPr/>
          <p:nvPr/>
        </p:nvSpPr>
        <p:spPr>
          <a:xfrm>
            <a:off x="322010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4"/>
          <p:cNvSpPr/>
          <p:nvPr/>
        </p:nvSpPr>
        <p:spPr>
          <a:xfrm>
            <a:off x="5473450" y="32512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4"/>
          <p:cNvSpPr/>
          <p:nvPr/>
        </p:nvSpPr>
        <p:spPr>
          <a:xfrm>
            <a:off x="322010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4"/>
          <p:cNvSpPr/>
          <p:nvPr/>
        </p:nvSpPr>
        <p:spPr>
          <a:xfrm>
            <a:off x="5473450" y="1888350"/>
            <a:ext cx="450600" cy="4506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34"/>
          <p:cNvCxnSpPr>
            <a:stCxn id="672" idx="3"/>
            <a:endCxn id="653" idx="1"/>
          </p:cNvCxnSpPr>
          <p:nvPr/>
        </p:nvCxnSpPr>
        <p:spPr>
          <a:xfrm>
            <a:off x="3670700" y="211365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5" name="Google Shape;675;p34"/>
          <p:cNvCxnSpPr>
            <a:stCxn id="653" idx="1"/>
            <a:endCxn id="670" idx="3"/>
          </p:cNvCxnSpPr>
          <p:nvPr/>
        </p:nvCxnSpPr>
        <p:spPr>
          <a:xfrm flipH="1">
            <a:off x="3670725" y="279510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6" name="Google Shape;676;p34"/>
          <p:cNvCxnSpPr>
            <a:stCxn id="673" idx="1"/>
            <a:endCxn id="653" idx="3"/>
          </p:cNvCxnSpPr>
          <p:nvPr/>
        </p:nvCxnSpPr>
        <p:spPr>
          <a:xfrm flipH="1">
            <a:off x="5028250" y="211365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cxnSp>
        <p:nvCxnSpPr>
          <p:cNvPr id="677" name="Google Shape;677;p34"/>
          <p:cNvCxnSpPr>
            <a:stCxn id="653" idx="3"/>
            <a:endCxn id="671" idx="1"/>
          </p:cNvCxnSpPr>
          <p:nvPr/>
        </p:nvCxnSpPr>
        <p:spPr>
          <a:xfrm>
            <a:off x="5028225" y="2795100"/>
            <a:ext cx="445200" cy="681600"/>
          </a:xfrm>
          <a:prstGeom prst="bentConnector3">
            <a:avLst>
              <a:gd name="adj1" fmla="val 50003"/>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180102" y="1070587"/>
            <a:ext cx="3803648" cy="102365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latin typeface="Times New Roman" panose="02020603050405020304" pitchFamily="18" charset="0"/>
                <a:cs typeface="Times New Roman" panose="02020603050405020304" pitchFamily="18" charset="0"/>
              </a:rPr>
              <a:t>Analysis Tools</a:t>
            </a:r>
            <a:endParaRPr dirty="0">
              <a:latin typeface="Times New Roman" panose="02020603050405020304" pitchFamily="18" charset="0"/>
              <a:cs typeface="Times New Roman" panose="02020603050405020304" pitchFamily="18" charset="0"/>
            </a:endParaRPr>
          </a:p>
        </p:txBody>
      </p:sp>
      <p:cxnSp>
        <p:nvCxnSpPr>
          <p:cNvPr id="143" name="Google Shape;143;p28"/>
          <p:cNvCxnSpPr/>
          <p:nvPr/>
        </p:nvCxnSpPr>
        <p:spPr>
          <a:xfrm>
            <a:off x="6151750" y="630600"/>
            <a:ext cx="0" cy="3882300"/>
          </a:xfrm>
          <a:prstGeom prst="straightConnector1">
            <a:avLst/>
          </a:prstGeom>
          <a:noFill/>
          <a:ln w="19050" cap="flat" cmpd="sng">
            <a:solidFill>
              <a:schemeClr val="lt2"/>
            </a:solidFill>
            <a:prstDash val="solid"/>
            <a:round/>
            <a:headEnd type="oval" w="med" len="med"/>
            <a:tailEnd type="oval" w="med" len="med"/>
          </a:ln>
        </p:spPr>
      </p:cxnSp>
      <p:sp>
        <p:nvSpPr>
          <p:cNvPr id="144" name="Google Shape;144;p28"/>
          <p:cNvSpPr txBox="1"/>
          <p:nvPr/>
        </p:nvSpPr>
        <p:spPr>
          <a:xfrm>
            <a:off x="3983775" y="11478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lt2"/>
                </a:solidFill>
                <a:latin typeface="Times New Roman" panose="02020603050405020304" pitchFamily="18" charset="0"/>
                <a:ea typeface="Fira Sans Condensed Light"/>
                <a:cs typeface="Times New Roman" panose="02020603050405020304" pitchFamily="18" charset="0"/>
                <a:sym typeface="Fira Sans Condensed Light"/>
              </a:rPr>
              <a:t>Synthetic minority over-sampling techniques</a:t>
            </a:r>
            <a:endParaRPr dirty="0">
              <a:solidFill>
                <a:schemeClr val="lt2"/>
              </a:solidFill>
              <a:latin typeface="Times New Roman" panose="02020603050405020304" pitchFamily="18" charset="0"/>
              <a:ea typeface="Fira Sans Condensed Light"/>
              <a:cs typeface="Times New Roman" panose="02020603050405020304" pitchFamily="18" charset="0"/>
              <a:sym typeface="Fira Sans Condensed Light"/>
            </a:endParaRPr>
          </a:p>
        </p:txBody>
      </p:sp>
      <p:sp>
        <p:nvSpPr>
          <p:cNvPr id="145" name="Google Shape;145;p28"/>
          <p:cNvSpPr txBox="1"/>
          <p:nvPr/>
        </p:nvSpPr>
        <p:spPr>
          <a:xfrm>
            <a:off x="6256025" y="114785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lt2"/>
                </a:solidFill>
                <a:latin typeface="Times New Roman" panose="02020603050405020304" pitchFamily="18" charset="0"/>
                <a:ea typeface="Rajdhani"/>
                <a:cs typeface="Times New Roman" panose="02020603050405020304" pitchFamily="18" charset="0"/>
                <a:sym typeface="Rajdhani"/>
              </a:rPr>
              <a:t>SMOTE</a:t>
            </a:r>
            <a:endParaRPr sz="2400" b="1" dirty="0">
              <a:solidFill>
                <a:schemeClr val="lt2"/>
              </a:solidFill>
              <a:latin typeface="Times New Roman" panose="02020603050405020304" pitchFamily="18" charset="0"/>
              <a:ea typeface="Rajdhani"/>
              <a:cs typeface="Times New Roman" panose="02020603050405020304" pitchFamily="18" charset="0"/>
              <a:sym typeface="Rajdhani"/>
            </a:endParaRPr>
          </a:p>
        </p:txBody>
      </p:sp>
      <p:sp>
        <p:nvSpPr>
          <p:cNvPr id="146" name="Google Shape;146;p28"/>
          <p:cNvSpPr txBox="1"/>
          <p:nvPr/>
        </p:nvSpPr>
        <p:spPr>
          <a:xfrm>
            <a:off x="6256025" y="1888950"/>
            <a:ext cx="2063700" cy="626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2"/>
                </a:solidFill>
                <a:latin typeface="Times New Roman" panose="02020603050405020304" pitchFamily="18" charset="0"/>
                <a:ea typeface="Fira Sans Condensed Light"/>
                <a:cs typeface="Times New Roman" panose="02020603050405020304" pitchFamily="18" charset="0"/>
                <a:sym typeface="Fira Sans Condensed Light"/>
              </a:rPr>
              <a:t>Extreme gradient boosting</a:t>
            </a:r>
            <a:endParaRPr dirty="0">
              <a:solidFill>
                <a:schemeClr val="lt2"/>
              </a:solidFill>
              <a:latin typeface="Times New Roman" panose="02020603050405020304" pitchFamily="18" charset="0"/>
              <a:ea typeface="Fira Sans Condensed Light"/>
              <a:cs typeface="Times New Roman" panose="02020603050405020304" pitchFamily="18" charset="0"/>
              <a:sym typeface="Fira Sans Condensed Light"/>
            </a:endParaRPr>
          </a:p>
        </p:txBody>
      </p:sp>
      <p:sp>
        <p:nvSpPr>
          <p:cNvPr id="147" name="Google Shape;147;p28"/>
          <p:cNvSpPr txBox="1"/>
          <p:nvPr/>
        </p:nvSpPr>
        <p:spPr>
          <a:xfrm>
            <a:off x="3983775" y="262812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lt2"/>
                </a:solidFill>
                <a:latin typeface="Times New Roman" panose="02020603050405020304" pitchFamily="18" charset="0"/>
                <a:ea typeface="Fira Sans Condensed Light"/>
                <a:cs typeface="Times New Roman" panose="02020603050405020304" pitchFamily="18" charset="0"/>
                <a:sym typeface="Fira Sans Condensed Light"/>
              </a:rPr>
              <a:t>Precision-recall</a:t>
            </a:r>
            <a:endParaRPr dirty="0">
              <a:solidFill>
                <a:schemeClr val="lt2"/>
              </a:solidFill>
              <a:latin typeface="Times New Roman" panose="02020603050405020304" pitchFamily="18" charset="0"/>
              <a:ea typeface="Fira Sans Condensed Light"/>
              <a:cs typeface="Times New Roman" panose="02020603050405020304" pitchFamily="18" charset="0"/>
              <a:sym typeface="Fira Sans Condensed Light"/>
            </a:endParaRPr>
          </a:p>
        </p:txBody>
      </p:sp>
      <p:sp>
        <p:nvSpPr>
          <p:cNvPr id="148" name="Google Shape;148;p28"/>
          <p:cNvSpPr txBox="1"/>
          <p:nvPr/>
        </p:nvSpPr>
        <p:spPr>
          <a:xfrm>
            <a:off x="6256025" y="3367300"/>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lt2"/>
                </a:solidFill>
                <a:latin typeface="Times New Roman" panose="02020603050405020304" pitchFamily="18" charset="0"/>
                <a:ea typeface="Fira Sans Condensed Light"/>
                <a:cs typeface="Times New Roman" panose="02020603050405020304" pitchFamily="18" charset="0"/>
                <a:sym typeface="Fira Sans Condensed Light"/>
              </a:rPr>
              <a:t>Receiver operating characteristic</a:t>
            </a:r>
            <a:endParaRPr dirty="0">
              <a:solidFill>
                <a:schemeClr val="lt2"/>
              </a:solidFill>
              <a:latin typeface="Times New Roman" panose="02020603050405020304" pitchFamily="18" charset="0"/>
              <a:ea typeface="Fira Sans Condensed Light"/>
              <a:cs typeface="Times New Roman" panose="02020603050405020304" pitchFamily="18" charset="0"/>
              <a:sym typeface="Fira Sans Condensed Light"/>
            </a:endParaRPr>
          </a:p>
        </p:txBody>
      </p:sp>
      <p:sp>
        <p:nvSpPr>
          <p:cNvPr id="149" name="Google Shape;149;p28"/>
          <p:cNvSpPr txBox="1"/>
          <p:nvPr/>
        </p:nvSpPr>
        <p:spPr>
          <a:xfrm>
            <a:off x="3983775" y="1888950"/>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b="1" dirty="0" err="1">
                <a:solidFill>
                  <a:schemeClr val="lt2"/>
                </a:solidFill>
                <a:latin typeface="Times New Roman" panose="02020603050405020304" pitchFamily="18" charset="0"/>
                <a:ea typeface="Rajdhani"/>
                <a:cs typeface="Times New Roman" panose="02020603050405020304" pitchFamily="18" charset="0"/>
                <a:sym typeface="Rajdhani"/>
              </a:rPr>
              <a:t>XGBoost</a:t>
            </a:r>
            <a:endParaRPr sz="2400" b="1" dirty="0">
              <a:solidFill>
                <a:schemeClr val="lt2"/>
              </a:solidFill>
              <a:latin typeface="Times New Roman" panose="02020603050405020304" pitchFamily="18" charset="0"/>
              <a:ea typeface="Rajdhani"/>
              <a:cs typeface="Times New Roman" panose="02020603050405020304" pitchFamily="18" charset="0"/>
              <a:sym typeface="Rajdhani"/>
            </a:endParaRPr>
          </a:p>
        </p:txBody>
      </p:sp>
      <p:sp>
        <p:nvSpPr>
          <p:cNvPr id="150" name="Google Shape;150;p28"/>
          <p:cNvSpPr txBox="1"/>
          <p:nvPr/>
        </p:nvSpPr>
        <p:spPr>
          <a:xfrm>
            <a:off x="6256025" y="2628125"/>
            <a:ext cx="2063700" cy="62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dirty="0">
                <a:solidFill>
                  <a:schemeClr val="lt2"/>
                </a:solidFill>
                <a:latin typeface="Times New Roman" panose="02020603050405020304" pitchFamily="18" charset="0"/>
                <a:ea typeface="Rajdhani"/>
                <a:cs typeface="Times New Roman" panose="02020603050405020304" pitchFamily="18" charset="0"/>
                <a:sym typeface="Rajdhani"/>
              </a:rPr>
              <a:t>PR</a:t>
            </a:r>
            <a:endParaRPr sz="2400" b="1" dirty="0">
              <a:solidFill>
                <a:schemeClr val="lt2"/>
              </a:solidFill>
              <a:latin typeface="Times New Roman" panose="02020603050405020304" pitchFamily="18" charset="0"/>
              <a:ea typeface="Rajdhani"/>
              <a:cs typeface="Times New Roman" panose="02020603050405020304" pitchFamily="18" charset="0"/>
              <a:sym typeface="Rajdhani"/>
            </a:endParaRPr>
          </a:p>
        </p:txBody>
      </p:sp>
      <p:sp>
        <p:nvSpPr>
          <p:cNvPr id="151" name="Google Shape;151;p28"/>
          <p:cNvSpPr txBox="1"/>
          <p:nvPr/>
        </p:nvSpPr>
        <p:spPr>
          <a:xfrm>
            <a:off x="3983775" y="3369225"/>
            <a:ext cx="2063700" cy="626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2400" b="1" dirty="0">
                <a:solidFill>
                  <a:schemeClr val="lt2"/>
                </a:solidFill>
                <a:latin typeface="Times New Roman" panose="02020603050405020304" pitchFamily="18" charset="0"/>
                <a:ea typeface="Rajdhani"/>
                <a:cs typeface="Times New Roman" panose="02020603050405020304" pitchFamily="18" charset="0"/>
                <a:sym typeface="Rajdhani"/>
              </a:rPr>
              <a:t>ROC</a:t>
            </a:r>
            <a:endParaRPr sz="2400" b="1" dirty="0">
              <a:solidFill>
                <a:schemeClr val="lt2"/>
              </a:solidFill>
              <a:latin typeface="Times New Roman" panose="02020603050405020304" pitchFamily="18" charset="0"/>
              <a:ea typeface="Rajdhani"/>
              <a:cs typeface="Times New Roman" panose="02020603050405020304" pitchFamily="18" charset="0"/>
              <a:sym typeface="Rajdhani"/>
            </a:endParaRPr>
          </a:p>
        </p:txBody>
      </p:sp>
      <p:cxnSp>
        <p:nvCxnSpPr>
          <p:cNvPr id="152" name="Google Shape;152;p28"/>
          <p:cNvCxnSpPr>
            <a:stCxn id="144" idx="3"/>
            <a:endCxn id="145" idx="1"/>
          </p:cNvCxnSpPr>
          <p:nvPr/>
        </p:nvCxnSpPr>
        <p:spPr>
          <a:xfrm>
            <a:off x="6047475" y="146105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3" name="Google Shape;153;p28"/>
          <p:cNvCxnSpPr>
            <a:stCxn id="149" idx="3"/>
            <a:endCxn id="146" idx="1"/>
          </p:cNvCxnSpPr>
          <p:nvPr/>
        </p:nvCxnSpPr>
        <p:spPr>
          <a:xfrm>
            <a:off x="6047475" y="2202150"/>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4" name="Google Shape;154;p28"/>
          <p:cNvCxnSpPr>
            <a:stCxn id="147" idx="3"/>
            <a:endCxn id="150" idx="1"/>
          </p:cNvCxnSpPr>
          <p:nvPr/>
        </p:nvCxnSpPr>
        <p:spPr>
          <a:xfrm>
            <a:off x="6047475" y="2941325"/>
            <a:ext cx="208500" cy="0"/>
          </a:xfrm>
          <a:prstGeom prst="straightConnector1">
            <a:avLst/>
          </a:prstGeom>
          <a:noFill/>
          <a:ln w="19050" cap="flat" cmpd="sng">
            <a:solidFill>
              <a:schemeClr val="lt2"/>
            </a:solidFill>
            <a:prstDash val="solid"/>
            <a:round/>
            <a:headEnd type="none" w="med" len="med"/>
            <a:tailEnd type="none" w="med" len="med"/>
          </a:ln>
        </p:spPr>
      </p:cxnSp>
      <p:cxnSp>
        <p:nvCxnSpPr>
          <p:cNvPr id="155" name="Google Shape;155;p28"/>
          <p:cNvCxnSpPr>
            <a:stCxn id="151" idx="3"/>
            <a:endCxn id="148" idx="1"/>
          </p:cNvCxnSpPr>
          <p:nvPr/>
        </p:nvCxnSpPr>
        <p:spPr>
          <a:xfrm rot="10800000" flipH="1">
            <a:off x="6047475" y="3680625"/>
            <a:ext cx="208500" cy="1800"/>
          </a:xfrm>
          <a:prstGeom prst="straightConnector1">
            <a:avLst/>
          </a:prstGeom>
          <a:noFill/>
          <a:ln w="19050" cap="flat" cmpd="sng">
            <a:solidFill>
              <a:schemeClr val="lt2"/>
            </a:solidFill>
            <a:prstDash val="solid"/>
            <a:round/>
            <a:headEnd type="none" w="med" len="med"/>
            <a:tailEnd type="none" w="med" len="med"/>
          </a:ln>
        </p:spPr>
      </p:cxnSp>
      <p:pic>
        <p:nvPicPr>
          <p:cNvPr id="16" name="Google Shape;1793;p47">
            <a:extLst>
              <a:ext uri="{FF2B5EF4-FFF2-40B4-BE49-F238E27FC236}">
                <a16:creationId xmlns:a16="http://schemas.microsoft.com/office/drawing/2014/main" id="{54CA744C-554B-4399-AC77-EBF9318F188D}"/>
              </a:ext>
            </a:extLst>
          </p:cNvPr>
          <p:cNvPicPr preferRelativeResize="0"/>
          <p:nvPr/>
        </p:nvPicPr>
        <p:blipFill>
          <a:blip r:embed="rId4">
            <a:alphaModFix/>
          </a:blip>
          <a:stretch>
            <a:fillRect/>
          </a:stretch>
        </p:blipFill>
        <p:spPr>
          <a:xfrm>
            <a:off x="487188" y="2334287"/>
            <a:ext cx="3189475" cy="1840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7"/>
        <p:cNvGrpSpPr/>
        <p:nvPr/>
      </p:nvGrpSpPr>
      <p:grpSpPr>
        <a:xfrm>
          <a:off x="0" y="0"/>
          <a:ext cx="0" cy="0"/>
          <a:chOff x="0" y="0"/>
          <a:chExt cx="0" cy="0"/>
        </a:xfrm>
      </p:grpSpPr>
      <p:sp>
        <p:nvSpPr>
          <p:cNvPr id="1588" name="Google Shape;1588;p41"/>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Optimizing Cutoff </a:t>
            </a:r>
            <a:r>
              <a:rPr lang="en-US" b="0" dirty="0">
                <a:latin typeface="Times New Roman" panose="02020603050405020304" pitchFamily="18" charset="0"/>
                <a:cs typeface="Times New Roman" panose="02020603050405020304" pitchFamily="18" charset="0"/>
              </a:rPr>
              <a:t>(based on estimated costs)</a:t>
            </a:r>
            <a:endParaRPr b="0" dirty="0">
              <a:latin typeface="Times New Roman" panose="02020603050405020304" pitchFamily="18" charset="0"/>
              <a:cs typeface="Times New Roman" panose="02020603050405020304" pitchFamily="18" charset="0"/>
            </a:endParaRPr>
          </a:p>
        </p:txBody>
      </p:sp>
      <p:sp>
        <p:nvSpPr>
          <p:cNvPr id="1590" name="Google Shape;1590;p41"/>
          <p:cNvSpPr txBox="1"/>
          <p:nvPr/>
        </p:nvSpPr>
        <p:spPr>
          <a:xfrm>
            <a:off x="1132975" y="3943350"/>
            <a:ext cx="3753000" cy="572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 sz="1200" dirty="0">
                <a:solidFill>
                  <a:schemeClr val="lt2"/>
                </a:solidFill>
                <a:latin typeface="Times New Roman" panose="02020603050405020304" pitchFamily="18" charset="0"/>
                <a:ea typeface="Fira Sans Condensed Light"/>
                <a:cs typeface="Times New Roman" panose="02020603050405020304" pitchFamily="18" charset="0"/>
                <a:sym typeface="Fira Sans Condensed Light"/>
              </a:rPr>
              <a:t>If you want to modify this graph, click on it, follow the link, change the data and replace it here</a:t>
            </a:r>
            <a:endParaRPr sz="1200" dirty="0">
              <a:solidFill>
                <a:schemeClr val="lt2"/>
              </a:solidFill>
              <a:latin typeface="Times New Roman" panose="02020603050405020304" pitchFamily="18" charset="0"/>
              <a:ea typeface="Fira Sans Condensed Light"/>
              <a:cs typeface="Times New Roman" panose="02020603050405020304" pitchFamily="18" charset="0"/>
              <a:sym typeface="Fira Sans Condensed Light"/>
            </a:endParaRPr>
          </a:p>
        </p:txBody>
      </p:sp>
      <p:sp>
        <p:nvSpPr>
          <p:cNvPr id="1591" name="Google Shape;1591;p41"/>
          <p:cNvSpPr/>
          <p:nvPr/>
        </p:nvSpPr>
        <p:spPr>
          <a:xfrm>
            <a:off x="5408241" y="2259814"/>
            <a:ext cx="138600" cy="13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5408241" y="3424691"/>
            <a:ext cx="138600" cy="1386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txBox="1"/>
          <p:nvPr/>
        </p:nvSpPr>
        <p:spPr>
          <a:xfrm>
            <a:off x="5603576" y="1979762"/>
            <a:ext cx="3172121" cy="953937"/>
          </a:xfrm>
          <a:prstGeom prst="rect">
            <a:avLst/>
          </a:prstGeom>
          <a:noFill/>
          <a:ln>
            <a:noFill/>
          </a:ln>
        </p:spPr>
        <p:txBody>
          <a:bodyPr spcFirstLastPara="1" wrap="square" lIns="91425" tIns="182875" rIns="91425" bIns="0" anchor="ctr" anchorCtr="0">
            <a:noAutofit/>
          </a:bodyPr>
          <a:lstStyle/>
          <a:p>
            <a:pPr lvl="0">
              <a:spcAft>
                <a:spcPts val="1600"/>
              </a:spcAft>
            </a:pPr>
            <a:r>
              <a:rPr lang="en-US" dirty="0">
                <a:solidFill>
                  <a:schemeClr val="lt2"/>
                </a:solidFill>
                <a:latin typeface="Times New Roman" panose="02020603050405020304" pitchFamily="18" charset="0"/>
                <a:cs typeface="Times New Roman" panose="02020603050405020304" pitchFamily="18" charset="0"/>
              </a:rPr>
              <a:t>The goal is to minimize overall costs to the business, (i.e. minimize the following function): Cost = count(FP) . cost(FP) + count(FN) . cost(FN))</a:t>
            </a:r>
          </a:p>
        </p:txBody>
      </p:sp>
      <p:sp>
        <p:nvSpPr>
          <p:cNvPr id="1594" name="Google Shape;1594;p41"/>
          <p:cNvSpPr txBox="1"/>
          <p:nvPr/>
        </p:nvSpPr>
        <p:spPr>
          <a:xfrm>
            <a:off x="5603574" y="3174340"/>
            <a:ext cx="3222919" cy="572701"/>
          </a:xfrm>
          <a:prstGeom prst="rect">
            <a:avLst/>
          </a:prstGeom>
          <a:noFill/>
          <a:ln>
            <a:noFill/>
          </a:ln>
        </p:spPr>
        <p:txBody>
          <a:bodyPr spcFirstLastPara="1" wrap="square" lIns="91425" tIns="182875" rIns="91425" bIns="0" anchor="ctr" anchorCtr="0">
            <a:noAutofit/>
          </a:bodyPr>
          <a:lstStyle/>
          <a:p>
            <a:pPr lvl="0">
              <a:spcAft>
                <a:spcPts val="1600"/>
              </a:spcAft>
            </a:pPr>
            <a:r>
              <a:rPr lang="en-US" dirty="0">
                <a:solidFill>
                  <a:schemeClr val="lt2"/>
                </a:solidFill>
                <a:latin typeface="Times New Roman" panose="02020603050405020304" pitchFamily="18" charset="0"/>
                <a:cs typeface="Times New Roman" panose="02020603050405020304" pitchFamily="18" charset="0"/>
              </a:rPr>
              <a:t>The selected model has found the best balance of these two errors</a:t>
            </a:r>
            <a:endParaRPr dirty="0">
              <a:solidFill>
                <a:schemeClr val="lt2"/>
              </a:solidFill>
              <a:latin typeface="Times New Roman" panose="02020603050405020304" pitchFamily="18" charset="0"/>
              <a:cs typeface="Times New Roman" panose="02020603050405020304" pitchFamily="18" charset="0"/>
              <a:sym typeface="Fira Sans Condensed Light"/>
            </a:endParaRPr>
          </a:p>
        </p:txBody>
      </p:sp>
      <p:cxnSp>
        <p:nvCxnSpPr>
          <p:cNvPr id="1595" name="Google Shape;1595;p41"/>
          <p:cNvCxnSpPr>
            <a:cxnSpLocks/>
          </p:cNvCxnSpPr>
          <p:nvPr/>
        </p:nvCxnSpPr>
        <p:spPr>
          <a:xfrm>
            <a:off x="5464975" y="2404538"/>
            <a:ext cx="0" cy="999900"/>
          </a:xfrm>
          <a:prstGeom prst="straightConnector1">
            <a:avLst/>
          </a:prstGeom>
          <a:noFill/>
          <a:ln w="19050" cap="flat" cmpd="sng">
            <a:solidFill>
              <a:schemeClr val="lt2"/>
            </a:solidFill>
            <a:prstDash val="solid"/>
            <a:round/>
            <a:headEnd type="none" w="med" len="med"/>
            <a:tailEnd type="none" w="med" len="med"/>
          </a:ln>
        </p:spPr>
      </p:cxnSp>
      <p:sp>
        <p:nvSpPr>
          <p:cNvPr id="1596" name="Google Shape;1596;p41"/>
          <p:cNvSpPr/>
          <p:nvPr/>
        </p:nvSpPr>
        <p:spPr>
          <a:xfrm>
            <a:off x="5447948" y="2301576"/>
            <a:ext cx="66600" cy="66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1"/>
          <p:cNvSpPr/>
          <p:nvPr/>
        </p:nvSpPr>
        <p:spPr>
          <a:xfrm>
            <a:off x="5447948" y="3460691"/>
            <a:ext cx="66600" cy="6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F66081E0-8596-4D43-A1A6-4DD6BA17A706}"/>
              </a:ext>
            </a:extLst>
          </p:cNvPr>
          <p:cNvPicPr>
            <a:picLocks noChangeAspect="1"/>
          </p:cNvPicPr>
          <p:nvPr/>
        </p:nvPicPr>
        <p:blipFill>
          <a:blip r:embed="rId4"/>
          <a:stretch>
            <a:fillRect/>
          </a:stretch>
        </p:blipFill>
        <p:spPr>
          <a:xfrm>
            <a:off x="1083219" y="1445213"/>
            <a:ext cx="3852512" cy="304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2"/>
        <p:cNvGrpSpPr/>
        <p:nvPr/>
      </p:nvGrpSpPr>
      <p:grpSpPr>
        <a:xfrm>
          <a:off x="0" y="0"/>
          <a:ext cx="0" cy="0"/>
          <a:chOff x="0" y="0"/>
          <a:chExt cx="0" cy="0"/>
        </a:xfrm>
      </p:grpSpPr>
      <p:sp>
        <p:nvSpPr>
          <p:cNvPr id="754" name="Google Shape;754;p38"/>
          <p:cNvSpPr txBox="1">
            <a:spLocks noGrp="1"/>
          </p:cNvSpPr>
          <p:nvPr>
            <p:ph type="title"/>
          </p:nvPr>
        </p:nvSpPr>
        <p:spPr>
          <a:xfrm>
            <a:off x="4343400" y="1092200"/>
            <a:ext cx="4756150" cy="18351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Final Confusion Matrix/ Half Day</a:t>
            </a:r>
            <a:endParaRPr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EB901BE-234B-4149-84EB-B4B7DA5C8E86}"/>
              </a:ext>
            </a:extLst>
          </p:cNvPr>
          <p:cNvPicPr>
            <a:picLocks noChangeAspect="1"/>
          </p:cNvPicPr>
          <p:nvPr/>
        </p:nvPicPr>
        <p:blipFill>
          <a:blip r:embed="rId4"/>
          <a:stretch>
            <a:fillRect/>
          </a:stretch>
        </p:blipFill>
        <p:spPr>
          <a:xfrm>
            <a:off x="444500" y="1092200"/>
            <a:ext cx="3835400" cy="2810198"/>
          </a:xfrm>
          <a:prstGeom prst="rect">
            <a:avLst/>
          </a:prstGeom>
        </p:spPr>
      </p:pic>
      <p:sp>
        <p:nvSpPr>
          <p:cNvPr id="6" name="Google Shape;754;p38">
            <a:extLst>
              <a:ext uri="{FF2B5EF4-FFF2-40B4-BE49-F238E27FC236}">
                <a16:creationId xmlns:a16="http://schemas.microsoft.com/office/drawing/2014/main" id="{AFC211D2-D1E6-4981-8840-8C223534BB67}"/>
              </a:ext>
            </a:extLst>
          </p:cNvPr>
          <p:cNvSpPr txBox="1">
            <a:spLocks/>
          </p:cNvSpPr>
          <p:nvPr/>
        </p:nvSpPr>
        <p:spPr>
          <a:xfrm>
            <a:off x="4527550" y="3248348"/>
            <a:ext cx="4440015" cy="6540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1400"/>
              <a:buFont typeface="Rajdhani"/>
              <a:buNone/>
              <a:defRPr sz="4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1400"/>
              <a:buFont typeface="Rajdhani"/>
              <a:buNone/>
              <a:defRPr sz="1400" b="1" i="0" u="none" strike="noStrike" cap="none">
                <a:solidFill>
                  <a:schemeClr val="lt2"/>
                </a:solidFill>
                <a:latin typeface="Rajdhani"/>
                <a:ea typeface="Rajdhani"/>
                <a:cs typeface="Rajdhani"/>
                <a:sym typeface="Rajdhani"/>
              </a:defRPr>
            </a:lvl9pPr>
          </a:lstStyle>
          <a:p>
            <a:pPr algn="ctr"/>
            <a:r>
              <a:rPr lang="en-US" sz="1800" dirty="0">
                <a:latin typeface="Times New Roman" panose="02020603050405020304" pitchFamily="18" charset="0"/>
                <a:cs typeface="Times New Roman" panose="02020603050405020304" pitchFamily="18" charset="0"/>
              </a:rPr>
              <a:t>Business values were translated to one full day in the final calculations (</a:t>
            </a:r>
            <a:r>
              <a:rPr lang="en-US" sz="1800" dirty="0" err="1">
                <a:latin typeface="Times New Roman" panose="02020603050405020304" pitchFamily="18" charset="0"/>
                <a:cs typeface="Times New Roman" panose="02020603050405020304" pitchFamily="18" charset="0"/>
              </a:rPr>
              <a:t>Clippinger</a:t>
            </a:r>
            <a:r>
              <a:rPr lang="en-US" sz="1800" dirty="0">
                <a:latin typeface="Times New Roman" panose="02020603050405020304" pitchFamily="18" charset="0"/>
                <a:cs typeface="Times New Roman" panose="02020603050405020304" pitchFamily="18" charset="0"/>
              </a:rPr>
              <a:t>, Dorinda, and Shirley Kuiper., 2016).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8"/>
        <p:cNvGrpSpPr/>
        <p:nvPr/>
      </p:nvGrpSpPr>
      <p:grpSpPr>
        <a:xfrm>
          <a:off x="0" y="0"/>
          <a:ext cx="0" cy="0"/>
          <a:chOff x="0" y="0"/>
          <a:chExt cx="0" cy="0"/>
        </a:xfrm>
      </p:grpSpPr>
      <p:sp>
        <p:nvSpPr>
          <p:cNvPr id="699" name="Google Shape;699;p36"/>
          <p:cNvSpPr txBox="1">
            <a:spLocks noGrp="1"/>
          </p:cNvSpPr>
          <p:nvPr>
            <p:ph type="title"/>
          </p:nvPr>
        </p:nvSpPr>
        <p:spPr>
          <a:xfrm>
            <a:off x="720100" y="5098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Quantifying Business Value</a:t>
            </a:r>
            <a:endParaRPr dirty="0">
              <a:latin typeface="Times New Roman" panose="02020603050405020304" pitchFamily="18" charset="0"/>
              <a:cs typeface="Times New Roman" panose="02020603050405020304" pitchFamily="18" charset="0"/>
            </a:endParaRPr>
          </a:p>
        </p:txBody>
      </p:sp>
      <p:sp>
        <p:nvSpPr>
          <p:cNvPr id="700" name="Google Shape;700;p36"/>
          <p:cNvSpPr txBox="1">
            <a:spLocks noGrp="1"/>
          </p:cNvSpPr>
          <p:nvPr>
            <p:ph type="subTitle" idx="4294967295"/>
          </p:nvPr>
        </p:nvSpPr>
        <p:spPr>
          <a:xfrm>
            <a:off x="254000" y="3779475"/>
            <a:ext cx="2633780" cy="431227"/>
          </a:xfrm>
          <a:prstGeom prst="rect">
            <a:avLst/>
          </a:prstGeom>
        </p:spPr>
        <p:txBody>
          <a:bodyPr spcFirstLastPara="1" wrap="square" lIns="91425" tIns="91425" rIns="91425" bIns="0" anchor="t" anchorCtr="0">
            <a:noAutofit/>
          </a:bodyPr>
          <a:lstStyle/>
          <a:p>
            <a:pPr marL="0" lvl="0" indent="0" algn="ctr" rtl="0">
              <a:lnSpc>
                <a:spcPct val="100000"/>
              </a:lnSpc>
              <a:spcBef>
                <a:spcPts val="0"/>
              </a:spcBef>
              <a:spcAft>
                <a:spcPts val="1600"/>
              </a:spcAft>
              <a:buNone/>
            </a:pPr>
            <a:r>
              <a:rPr lang="en" sz="1400" dirty="0">
                <a:latin typeface="Times New Roman" panose="02020603050405020304" pitchFamily="18" charset="0"/>
                <a:cs typeface="Times New Roman" panose="02020603050405020304" pitchFamily="18" charset="0"/>
              </a:rPr>
              <a:t>$195 * 246 * 365 = </a:t>
            </a:r>
            <a:r>
              <a:rPr lang="en" sz="1400" b="1" dirty="0">
                <a:latin typeface="Times New Roman" panose="02020603050405020304" pitchFamily="18" charset="0"/>
                <a:cs typeface="Times New Roman" panose="02020603050405020304" pitchFamily="18" charset="0"/>
              </a:rPr>
              <a:t>$17,509,050</a:t>
            </a:r>
            <a:endParaRPr sz="1400" b="1" dirty="0">
              <a:latin typeface="Times New Roman" panose="02020603050405020304" pitchFamily="18" charset="0"/>
              <a:cs typeface="Times New Roman" panose="02020603050405020304" pitchFamily="18" charset="0"/>
            </a:endParaRPr>
          </a:p>
        </p:txBody>
      </p:sp>
      <p:sp>
        <p:nvSpPr>
          <p:cNvPr id="701" name="Google Shape;701;p36"/>
          <p:cNvSpPr txBox="1">
            <a:spLocks noGrp="1"/>
          </p:cNvSpPr>
          <p:nvPr>
            <p:ph type="subTitle" idx="4294967295"/>
          </p:nvPr>
        </p:nvSpPr>
        <p:spPr>
          <a:xfrm>
            <a:off x="3422650" y="3779474"/>
            <a:ext cx="2408600" cy="783901"/>
          </a:xfrm>
          <a:prstGeom prst="rect">
            <a:avLst/>
          </a:prstGeom>
        </p:spPr>
        <p:txBody>
          <a:bodyPr spcFirstLastPara="1" wrap="square" lIns="91425" tIns="91425" rIns="91425" bIns="0" anchor="t" anchorCtr="0">
            <a:noAutofit/>
          </a:bodyPr>
          <a:lstStyle/>
          <a:p>
            <a:pPr marL="0" indent="0" algn="ctr">
              <a:lnSpc>
                <a:spcPct val="100000"/>
              </a:lnSpc>
              <a:spcAft>
                <a:spcPts val="1600"/>
              </a:spcAft>
              <a:buNone/>
            </a:pPr>
            <a:r>
              <a:rPr lang="en" sz="1400" b="1" dirty="0">
                <a:latin typeface="Times New Roman" panose="02020603050405020304" pitchFamily="18" charset="0"/>
                <a:cs typeface="Times New Roman" panose="02020603050405020304" pitchFamily="18" charset="0"/>
              </a:rPr>
              <a:t>24</a:t>
            </a:r>
            <a:r>
              <a:rPr lang="en" sz="1400" dirty="0">
                <a:latin typeface="Times New Roman" panose="02020603050405020304" pitchFamily="18" charset="0"/>
                <a:cs typeface="Times New Roman" panose="02020603050405020304" pitchFamily="18" charset="0"/>
              </a:rPr>
              <a:t> False negatives </a:t>
            </a:r>
            <a:r>
              <a:rPr lang="en-US" sz="1400" dirty="0">
                <a:latin typeface="Times New Roman" panose="02020603050405020304" pitchFamily="18" charset="0"/>
                <a:cs typeface="Times New Roman" panose="02020603050405020304" pitchFamily="18" charset="0"/>
              </a:rPr>
              <a:t>per day</a:t>
            </a:r>
            <a:r>
              <a:rPr lang="en" sz="1400" dirty="0">
                <a:latin typeface="Times New Roman" panose="02020603050405020304" pitchFamily="18" charset="0"/>
                <a:cs typeface="Times New Roman" panose="02020603050405020304" pitchFamily="18" charset="0"/>
              </a:rPr>
              <a:t>    </a:t>
            </a:r>
            <a:r>
              <a:rPr lang="en" sz="1400" b="1" dirty="0">
                <a:latin typeface="Times New Roman" panose="02020603050405020304" pitchFamily="18" charset="0"/>
                <a:cs typeface="Times New Roman" panose="02020603050405020304" pitchFamily="18" charset="0"/>
              </a:rPr>
              <a:t>98</a:t>
            </a:r>
            <a:r>
              <a:rPr lang="en" sz="1400" dirty="0">
                <a:latin typeface="Times New Roman" panose="02020603050405020304" pitchFamily="18" charset="0"/>
                <a:cs typeface="Times New Roman" panose="02020603050405020304" pitchFamily="18" charset="0"/>
              </a:rPr>
              <a:t> False positives per day                       </a:t>
            </a:r>
            <a:r>
              <a:rPr lang="en-US" sz="1400" dirty="0">
                <a:latin typeface="Times New Roman" panose="02020603050405020304" pitchFamily="18" charset="0"/>
                <a:cs typeface="Times New Roman" panose="02020603050405020304" pitchFamily="18" charset="0"/>
              </a:rPr>
              <a:t>Business c</a:t>
            </a:r>
            <a:r>
              <a:rPr lang="en" sz="1400" dirty="0">
                <a:latin typeface="Times New Roman" panose="02020603050405020304" pitchFamily="18" charset="0"/>
                <a:cs typeface="Times New Roman" panose="02020603050405020304" pitchFamily="18" charset="0"/>
              </a:rPr>
              <a:t>ost per day = </a:t>
            </a:r>
            <a:r>
              <a:rPr lang="en" sz="1400" b="1" dirty="0">
                <a:latin typeface="Times New Roman" panose="02020603050405020304" pitchFamily="18" charset="0"/>
                <a:cs typeface="Times New Roman" panose="02020603050405020304" pitchFamily="18" charset="0"/>
              </a:rPr>
              <a:t>$5,030</a:t>
            </a:r>
          </a:p>
          <a:p>
            <a:pPr marL="0" lvl="0" indent="0" algn="ctr" rtl="0">
              <a:lnSpc>
                <a:spcPct val="100000"/>
              </a:lnSpc>
              <a:spcBef>
                <a:spcPts val="0"/>
              </a:spcBef>
              <a:spcAft>
                <a:spcPts val="1600"/>
              </a:spcAft>
              <a:buNone/>
            </a:pPr>
            <a:endParaRPr sz="1400" dirty="0"/>
          </a:p>
        </p:txBody>
      </p:sp>
      <p:sp>
        <p:nvSpPr>
          <p:cNvPr id="702" name="Google Shape;702;p36"/>
          <p:cNvSpPr txBox="1">
            <a:spLocks noGrp="1"/>
          </p:cNvSpPr>
          <p:nvPr>
            <p:ph type="subTitle" idx="4294967295"/>
          </p:nvPr>
        </p:nvSpPr>
        <p:spPr>
          <a:xfrm>
            <a:off x="1714500" y="1752599"/>
            <a:ext cx="2720466" cy="500413"/>
          </a:xfrm>
          <a:prstGeom prst="rect">
            <a:avLst/>
          </a:prstGeom>
        </p:spPr>
        <p:txBody>
          <a:bodyPr spcFirstLastPara="1" wrap="square" lIns="91425" tIns="91425" rIns="91425" bIns="0" anchor="b" anchorCtr="0">
            <a:noAutofit/>
          </a:bodyPr>
          <a:lstStyle/>
          <a:p>
            <a:pPr marL="0" lvl="0" indent="0" algn="ctr" rtl="0">
              <a:lnSpc>
                <a:spcPct val="100000"/>
              </a:lnSpc>
              <a:spcBef>
                <a:spcPts val="0"/>
              </a:spcBef>
              <a:spcAft>
                <a:spcPts val="1600"/>
              </a:spcAft>
              <a:buNone/>
            </a:pPr>
            <a:r>
              <a:rPr lang="en-US" sz="1400" dirty="0">
                <a:latin typeface="Times New Roman" panose="02020603050405020304" pitchFamily="18" charset="0"/>
                <a:cs typeface="Times New Roman" panose="02020603050405020304" pitchFamily="18" charset="0"/>
              </a:rPr>
              <a:t>Full day = </a:t>
            </a:r>
            <a:r>
              <a:rPr lang="en-US" sz="1400" b="1" dirty="0">
                <a:latin typeface="Times New Roman" panose="02020603050405020304" pitchFamily="18" charset="0"/>
                <a:cs typeface="Times New Roman" panose="02020603050405020304" pitchFamily="18" charset="0"/>
              </a:rPr>
              <a:t>246</a:t>
            </a:r>
            <a:r>
              <a:rPr lang="en-US" sz="1400" dirty="0">
                <a:latin typeface="Times New Roman" panose="02020603050405020304" pitchFamily="18" charset="0"/>
                <a:cs typeface="Times New Roman" panose="02020603050405020304" pitchFamily="18" charset="0"/>
              </a:rPr>
              <a:t> fraud transactions</a:t>
            </a:r>
            <a:endParaRPr sz="1400" dirty="0">
              <a:latin typeface="Times New Roman" panose="02020603050405020304" pitchFamily="18" charset="0"/>
              <a:cs typeface="Times New Roman" panose="02020603050405020304" pitchFamily="18" charset="0"/>
            </a:endParaRPr>
          </a:p>
        </p:txBody>
      </p:sp>
      <p:sp>
        <p:nvSpPr>
          <p:cNvPr id="703" name="Google Shape;703;p36"/>
          <p:cNvSpPr txBox="1">
            <a:spLocks noGrp="1"/>
          </p:cNvSpPr>
          <p:nvPr>
            <p:ph type="subTitle" idx="4294967295"/>
          </p:nvPr>
        </p:nvSpPr>
        <p:spPr>
          <a:xfrm>
            <a:off x="5988083" y="3779475"/>
            <a:ext cx="3155918" cy="431227"/>
          </a:xfrm>
          <a:prstGeom prst="rect">
            <a:avLst/>
          </a:prstGeom>
        </p:spPr>
        <p:txBody>
          <a:bodyPr spcFirstLastPara="1" wrap="square" lIns="91425" tIns="91425" rIns="91425" bIns="0" anchor="t" anchorCtr="0">
            <a:noAutofit/>
          </a:bodyPr>
          <a:lstStyle/>
          <a:p>
            <a:pPr marL="0" indent="0" algn="ctr">
              <a:lnSpc>
                <a:spcPct val="100000"/>
              </a:lnSpc>
              <a:spcAft>
                <a:spcPts val="1600"/>
              </a:spcAft>
              <a:buNone/>
            </a:pPr>
            <a:r>
              <a:rPr lang="en-US" sz="1400" dirty="0">
                <a:latin typeface="Times New Roman" panose="02020603050405020304" pitchFamily="18" charset="0"/>
                <a:cs typeface="Times New Roman" panose="02020603050405020304" pitchFamily="18" charset="0"/>
              </a:rPr>
              <a:t>Annual cost </a:t>
            </a:r>
            <a:r>
              <a:rPr lang="en" sz="1400" dirty="0">
                <a:latin typeface="Times New Roman" panose="02020603050405020304" pitchFamily="18" charset="0"/>
                <a:cs typeface="Times New Roman" panose="02020603050405020304" pitchFamily="18" charset="0"/>
              </a:rPr>
              <a:t>= $5,030 * 365 = </a:t>
            </a:r>
            <a:r>
              <a:rPr lang="en" sz="1400" b="1" dirty="0">
                <a:latin typeface="Times New Roman" panose="02020603050405020304" pitchFamily="18" charset="0"/>
                <a:cs typeface="Times New Roman" panose="02020603050405020304" pitchFamily="18" charset="0"/>
              </a:rPr>
              <a:t>$1,835,950</a:t>
            </a:r>
          </a:p>
        </p:txBody>
      </p:sp>
      <p:sp>
        <p:nvSpPr>
          <p:cNvPr id="704" name="Google Shape;704;p36"/>
          <p:cNvSpPr txBox="1">
            <a:spLocks noGrp="1"/>
          </p:cNvSpPr>
          <p:nvPr>
            <p:ph type="subTitle" idx="4294967295"/>
          </p:nvPr>
        </p:nvSpPr>
        <p:spPr>
          <a:xfrm>
            <a:off x="5274069" y="1736118"/>
            <a:ext cx="1720849" cy="500413"/>
          </a:xfrm>
          <a:prstGeom prst="rect">
            <a:avLst/>
          </a:prstGeom>
        </p:spPr>
        <p:txBody>
          <a:bodyPr spcFirstLastPara="1" wrap="square" lIns="91425" tIns="91425" rIns="91425" bIns="0" anchor="b" anchorCtr="0">
            <a:noAutofit/>
          </a:bodyPr>
          <a:lstStyle/>
          <a:p>
            <a:pPr marL="0" lvl="0" indent="0" algn="ctr" rtl="0">
              <a:lnSpc>
                <a:spcPct val="100000"/>
              </a:lnSpc>
              <a:spcBef>
                <a:spcPts val="0"/>
              </a:spcBef>
              <a:spcAft>
                <a:spcPts val="1600"/>
              </a:spcAft>
              <a:buNone/>
            </a:pPr>
            <a:r>
              <a:rPr lang="en" sz="1400" b="1" dirty="0">
                <a:latin typeface="Times New Roman" panose="02020603050405020304" pitchFamily="18" charset="0"/>
                <a:cs typeface="Times New Roman" panose="02020603050405020304" pitchFamily="18" charset="0"/>
              </a:rPr>
              <a:t>$195 </a:t>
            </a:r>
            <a:r>
              <a:rPr lang="en-US" sz="1400" dirty="0">
                <a:latin typeface="Times New Roman" panose="02020603050405020304" pitchFamily="18" charset="0"/>
                <a:cs typeface="Times New Roman" panose="02020603050405020304" pitchFamily="18" charset="0"/>
              </a:rPr>
              <a:t>per transaction</a:t>
            </a:r>
            <a:endParaRPr sz="1400" dirty="0">
              <a:latin typeface="Times New Roman" panose="02020603050405020304" pitchFamily="18" charset="0"/>
              <a:cs typeface="Times New Roman" panose="02020603050405020304" pitchFamily="18" charset="0"/>
            </a:endParaRPr>
          </a:p>
        </p:txBody>
      </p:sp>
      <p:sp>
        <p:nvSpPr>
          <p:cNvPr id="705" name="Google Shape;705;p36"/>
          <p:cNvSpPr txBox="1">
            <a:spLocks noGrp="1"/>
          </p:cNvSpPr>
          <p:nvPr>
            <p:ph type="subTitle" idx="4294967295"/>
          </p:nvPr>
        </p:nvSpPr>
        <p:spPr>
          <a:xfrm>
            <a:off x="2139950" y="2125814"/>
            <a:ext cx="1746250"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US" sz="1800" b="1" dirty="0">
                <a:latin typeface="Times New Roman" panose="02020603050405020304" pitchFamily="18" charset="0"/>
                <a:ea typeface="Rajdhani"/>
                <a:cs typeface="Times New Roman" panose="02020603050405020304" pitchFamily="18" charset="0"/>
                <a:sym typeface="Rajdhani"/>
              </a:rPr>
              <a:t>Fraud detected</a:t>
            </a:r>
            <a:endParaRPr sz="1800" b="1" dirty="0">
              <a:latin typeface="Times New Roman" panose="02020603050405020304" pitchFamily="18" charset="0"/>
              <a:ea typeface="Rajdhani"/>
              <a:cs typeface="Times New Roman" panose="02020603050405020304" pitchFamily="18" charset="0"/>
              <a:sym typeface="Rajdhani"/>
            </a:endParaRPr>
          </a:p>
        </p:txBody>
      </p:sp>
      <p:sp>
        <p:nvSpPr>
          <p:cNvPr id="706" name="Google Shape;706;p36"/>
          <p:cNvSpPr txBox="1">
            <a:spLocks noGrp="1"/>
          </p:cNvSpPr>
          <p:nvPr>
            <p:ph type="subTitle" idx="4294967295"/>
          </p:nvPr>
        </p:nvSpPr>
        <p:spPr>
          <a:xfrm>
            <a:off x="4521763" y="2125814"/>
            <a:ext cx="3225463"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US" sz="1800" b="1" dirty="0">
                <a:latin typeface="Times New Roman" panose="02020603050405020304" pitchFamily="18" charset="0"/>
                <a:ea typeface="Rajdhani"/>
                <a:cs typeface="Times New Roman" panose="02020603050405020304" pitchFamily="18" charset="0"/>
                <a:sym typeface="Rajdhani"/>
              </a:rPr>
              <a:t>No fraud detection system cost</a:t>
            </a:r>
            <a:endParaRPr sz="1800" b="1" dirty="0">
              <a:latin typeface="Times New Roman" panose="02020603050405020304" pitchFamily="18" charset="0"/>
              <a:ea typeface="Rajdhani"/>
              <a:cs typeface="Times New Roman" panose="02020603050405020304" pitchFamily="18" charset="0"/>
              <a:sym typeface="Rajdhani"/>
            </a:endParaRPr>
          </a:p>
        </p:txBody>
      </p:sp>
      <p:sp>
        <p:nvSpPr>
          <p:cNvPr id="707" name="Google Shape;707;p36"/>
          <p:cNvSpPr txBox="1">
            <a:spLocks noGrp="1"/>
          </p:cNvSpPr>
          <p:nvPr>
            <p:ph type="subTitle" idx="4294967295"/>
          </p:nvPr>
        </p:nvSpPr>
        <p:spPr>
          <a:xfrm>
            <a:off x="0" y="3401014"/>
            <a:ext cx="3081911"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US" sz="1800" b="1" dirty="0">
                <a:latin typeface="Times New Roman" panose="02020603050405020304" pitchFamily="18" charset="0"/>
                <a:ea typeface="Rajdhani"/>
                <a:cs typeface="Times New Roman" panose="02020603050405020304" pitchFamily="18" charset="0"/>
                <a:sym typeface="Rajdhani"/>
              </a:rPr>
              <a:t>Previous annual cost</a:t>
            </a:r>
            <a:endParaRPr sz="1800" b="1" dirty="0">
              <a:latin typeface="Times New Roman" panose="02020603050405020304" pitchFamily="18" charset="0"/>
              <a:ea typeface="Rajdhani"/>
              <a:cs typeface="Times New Roman" panose="02020603050405020304" pitchFamily="18" charset="0"/>
              <a:sym typeface="Rajdhani"/>
            </a:endParaRPr>
          </a:p>
        </p:txBody>
      </p:sp>
      <p:sp>
        <p:nvSpPr>
          <p:cNvPr id="708" name="Google Shape;708;p36"/>
          <p:cNvSpPr txBox="1">
            <a:spLocks noGrp="1"/>
          </p:cNvSpPr>
          <p:nvPr>
            <p:ph type="subTitle" idx="4294967295"/>
          </p:nvPr>
        </p:nvSpPr>
        <p:spPr>
          <a:xfrm>
            <a:off x="6155574" y="3401014"/>
            <a:ext cx="2778876" cy="371400"/>
          </a:xfrm>
          <a:prstGeom prst="rect">
            <a:avLst/>
          </a:prstGeom>
        </p:spPr>
        <p:txBody>
          <a:bodyPr spcFirstLastPara="1" wrap="square" lIns="91425" tIns="255600" rIns="91425" bIns="0" anchor="ctr" anchorCtr="0">
            <a:noAutofit/>
          </a:bodyPr>
          <a:lstStyle/>
          <a:p>
            <a:pPr marL="0" lvl="0" indent="0" algn="ctr">
              <a:lnSpc>
                <a:spcPct val="100000"/>
              </a:lnSpc>
              <a:spcAft>
                <a:spcPts val="1600"/>
              </a:spcAft>
              <a:buNone/>
            </a:pPr>
            <a:r>
              <a:rPr lang="en-US" sz="1800" b="1" dirty="0">
                <a:latin typeface="Times New Roman" panose="02020603050405020304" pitchFamily="18" charset="0"/>
                <a:ea typeface="Rajdhani"/>
                <a:cs typeface="Times New Roman" panose="02020603050405020304" pitchFamily="18" charset="0"/>
                <a:sym typeface="Rajdhani"/>
              </a:rPr>
              <a:t>Predicted new annual cost</a:t>
            </a:r>
          </a:p>
        </p:txBody>
      </p:sp>
      <p:sp>
        <p:nvSpPr>
          <p:cNvPr id="709" name="Google Shape;709;p36"/>
          <p:cNvSpPr txBox="1">
            <a:spLocks noGrp="1"/>
          </p:cNvSpPr>
          <p:nvPr>
            <p:ph type="subTitle" idx="4294967295"/>
          </p:nvPr>
        </p:nvSpPr>
        <p:spPr>
          <a:xfrm>
            <a:off x="3344469" y="3407364"/>
            <a:ext cx="2633779" cy="371400"/>
          </a:xfrm>
          <a:prstGeom prst="rect">
            <a:avLst/>
          </a:prstGeom>
        </p:spPr>
        <p:txBody>
          <a:bodyPr spcFirstLastPara="1" wrap="square" lIns="91425" tIns="255600" rIns="91425" bIns="0" anchor="ctr" anchorCtr="0">
            <a:noAutofit/>
          </a:bodyPr>
          <a:lstStyle/>
          <a:p>
            <a:pPr marL="0" lvl="0" indent="0" algn="ctr" rtl="0">
              <a:lnSpc>
                <a:spcPct val="100000"/>
              </a:lnSpc>
              <a:spcBef>
                <a:spcPts val="0"/>
              </a:spcBef>
              <a:spcAft>
                <a:spcPts val="1600"/>
              </a:spcAft>
              <a:buNone/>
            </a:pPr>
            <a:r>
              <a:rPr lang="en-US" sz="1800" b="1" dirty="0">
                <a:latin typeface="Times New Roman" panose="02020603050405020304" pitchFamily="18" charset="0"/>
                <a:ea typeface="Rajdhani"/>
                <a:cs typeface="Times New Roman" panose="02020603050405020304" pitchFamily="18" charset="0"/>
                <a:sym typeface="Rajdhani"/>
              </a:rPr>
              <a:t>FN &amp; FP errors’ effects</a:t>
            </a:r>
            <a:endParaRPr sz="1800" b="1" dirty="0">
              <a:latin typeface="Times New Roman" panose="02020603050405020304" pitchFamily="18" charset="0"/>
              <a:ea typeface="Rajdhani"/>
              <a:cs typeface="Times New Roman" panose="02020603050405020304" pitchFamily="18" charset="0"/>
              <a:sym typeface="Rajdhani"/>
            </a:endParaRPr>
          </a:p>
        </p:txBody>
      </p:sp>
      <p:sp>
        <p:nvSpPr>
          <p:cNvPr id="710" name="Google Shape;710;p36"/>
          <p:cNvSpPr/>
          <p:nvPr/>
        </p:nvSpPr>
        <p:spPr>
          <a:xfrm>
            <a:off x="11942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6"/>
          <p:cNvSpPr/>
          <p:nvPr/>
        </p:nvSpPr>
        <p:spPr>
          <a:xfrm>
            <a:off x="27399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6"/>
          <p:cNvSpPr/>
          <p:nvPr/>
        </p:nvSpPr>
        <p:spPr>
          <a:xfrm>
            <a:off x="42856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6"/>
          <p:cNvSpPr/>
          <p:nvPr/>
        </p:nvSpPr>
        <p:spPr>
          <a:xfrm>
            <a:off x="58313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6"/>
          <p:cNvSpPr/>
          <p:nvPr/>
        </p:nvSpPr>
        <p:spPr>
          <a:xfrm>
            <a:off x="73770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36"/>
          <p:cNvCxnSpPr>
            <a:stCxn id="710" idx="6"/>
            <a:endCxn id="711" idx="2"/>
          </p:cNvCxnSpPr>
          <p:nvPr/>
        </p:nvCxnSpPr>
        <p:spPr>
          <a:xfrm>
            <a:off x="17669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6" name="Google Shape;716;p36"/>
          <p:cNvCxnSpPr>
            <a:stCxn id="711" idx="6"/>
            <a:endCxn id="712" idx="2"/>
          </p:cNvCxnSpPr>
          <p:nvPr/>
        </p:nvCxnSpPr>
        <p:spPr>
          <a:xfrm>
            <a:off x="33126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7" name="Google Shape;717;p36"/>
          <p:cNvCxnSpPr>
            <a:stCxn id="712" idx="6"/>
            <a:endCxn id="713" idx="2"/>
          </p:cNvCxnSpPr>
          <p:nvPr/>
        </p:nvCxnSpPr>
        <p:spPr>
          <a:xfrm>
            <a:off x="4858350" y="2962725"/>
            <a:ext cx="972900" cy="0"/>
          </a:xfrm>
          <a:prstGeom prst="straightConnector1">
            <a:avLst/>
          </a:prstGeom>
          <a:noFill/>
          <a:ln w="19050" cap="flat" cmpd="sng">
            <a:solidFill>
              <a:schemeClr val="lt2"/>
            </a:solidFill>
            <a:prstDash val="solid"/>
            <a:round/>
            <a:headEnd type="none" w="med" len="med"/>
            <a:tailEnd type="none" w="med" len="med"/>
          </a:ln>
        </p:spPr>
      </p:cxnSp>
      <p:cxnSp>
        <p:nvCxnSpPr>
          <p:cNvPr id="718" name="Google Shape;718;p36"/>
          <p:cNvCxnSpPr>
            <a:stCxn id="713" idx="6"/>
            <a:endCxn id="714" idx="2"/>
          </p:cNvCxnSpPr>
          <p:nvPr/>
        </p:nvCxnSpPr>
        <p:spPr>
          <a:xfrm>
            <a:off x="6404050" y="2962725"/>
            <a:ext cx="972900" cy="0"/>
          </a:xfrm>
          <a:prstGeom prst="straightConnector1">
            <a:avLst/>
          </a:prstGeom>
          <a:noFill/>
          <a:ln w="19050" cap="flat" cmpd="sng">
            <a:solidFill>
              <a:schemeClr val="lt2"/>
            </a:solidFill>
            <a:prstDash val="solid"/>
            <a:round/>
            <a:headEnd type="none" w="med" len="med"/>
            <a:tailEnd type="none" w="med" len="med"/>
          </a:ln>
        </p:spPr>
      </p:cxnSp>
      <p:grpSp>
        <p:nvGrpSpPr>
          <p:cNvPr id="719" name="Google Shape;719;p36"/>
          <p:cNvGrpSpPr/>
          <p:nvPr/>
        </p:nvGrpSpPr>
        <p:grpSpPr>
          <a:xfrm>
            <a:off x="2887780" y="2832226"/>
            <a:ext cx="288452" cy="275353"/>
            <a:chOff x="4126815" y="2760704"/>
            <a:chExt cx="380393" cy="363118"/>
          </a:xfrm>
        </p:grpSpPr>
        <p:sp>
          <p:nvSpPr>
            <p:cNvPr id="720" name="Google Shape;720;p36"/>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6"/>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6"/>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6"/>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260;p31">
            <a:extLst>
              <a:ext uri="{FF2B5EF4-FFF2-40B4-BE49-F238E27FC236}">
                <a16:creationId xmlns:a16="http://schemas.microsoft.com/office/drawing/2014/main" id="{CE015F7A-002D-4CD3-A725-E5EBC3890562}"/>
              </a:ext>
            </a:extLst>
          </p:cNvPr>
          <p:cNvGrpSpPr/>
          <p:nvPr/>
        </p:nvGrpSpPr>
        <p:grpSpPr>
          <a:xfrm>
            <a:off x="7473421" y="2772746"/>
            <a:ext cx="379958" cy="379958"/>
            <a:chOff x="1190625" y="238125"/>
            <a:chExt cx="5219200" cy="5219200"/>
          </a:xfrm>
        </p:grpSpPr>
        <p:sp>
          <p:nvSpPr>
            <p:cNvPr id="54" name="Google Shape;261;p31">
              <a:extLst>
                <a:ext uri="{FF2B5EF4-FFF2-40B4-BE49-F238E27FC236}">
                  <a16:creationId xmlns:a16="http://schemas.microsoft.com/office/drawing/2014/main" id="{0FF5253E-0F26-4DC6-916F-DB18D03E7DC1}"/>
                </a:ext>
              </a:extLst>
            </p:cNvPr>
            <p:cNvSpPr/>
            <p:nvPr/>
          </p:nvSpPr>
          <p:spPr>
            <a:xfrm>
              <a:off x="2188775"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2;p31">
              <a:extLst>
                <a:ext uri="{FF2B5EF4-FFF2-40B4-BE49-F238E27FC236}">
                  <a16:creationId xmlns:a16="http://schemas.microsoft.com/office/drawing/2014/main" id="{98FE4F1F-FDFA-4431-8312-BF881F8E14F7}"/>
                </a:ext>
              </a:extLst>
            </p:cNvPr>
            <p:cNvSpPr/>
            <p:nvPr/>
          </p:nvSpPr>
          <p:spPr>
            <a:xfrm>
              <a:off x="5258300" y="12362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3;p31">
              <a:extLst>
                <a:ext uri="{FF2B5EF4-FFF2-40B4-BE49-F238E27FC236}">
                  <a16:creationId xmlns:a16="http://schemas.microsoft.com/office/drawing/2014/main" id="{4A73BE2F-772F-41B2-813A-3E585847A3BB}"/>
                </a:ext>
              </a:extLst>
            </p:cNvPr>
            <p:cNvSpPr/>
            <p:nvPr/>
          </p:nvSpPr>
          <p:spPr>
            <a:xfrm>
              <a:off x="2188775"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4;p31">
              <a:extLst>
                <a:ext uri="{FF2B5EF4-FFF2-40B4-BE49-F238E27FC236}">
                  <a16:creationId xmlns:a16="http://schemas.microsoft.com/office/drawing/2014/main" id="{F46EFDEB-A35E-4C8B-8B1C-08D8B23CD7B3}"/>
                </a:ext>
              </a:extLst>
            </p:cNvPr>
            <p:cNvSpPr/>
            <p:nvPr/>
          </p:nvSpPr>
          <p:spPr>
            <a:xfrm>
              <a:off x="5258300" y="4305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5;p31">
              <a:extLst>
                <a:ext uri="{FF2B5EF4-FFF2-40B4-BE49-F238E27FC236}">
                  <a16:creationId xmlns:a16="http://schemas.microsoft.com/office/drawing/2014/main" id="{CB1D3C9C-EC9A-46AC-BA7E-4DFD0AD581C4}"/>
                </a:ext>
              </a:extLst>
            </p:cNvPr>
            <p:cNvSpPr/>
            <p:nvPr/>
          </p:nvSpPr>
          <p:spPr>
            <a:xfrm>
              <a:off x="2188775" y="1236275"/>
              <a:ext cx="3222875" cy="3222875"/>
            </a:xfrm>
            <a:custGeom>
              <a:avLst/>
              <a:gdLst/>
              <a:ahLst/>
              <a:cxnLst/>
              <a:rect l="l" t="t" r="r" b="b"/>
              <a:pathLst>
                <a:path w="128915" h="128915" extrusionOk="0">
                  <a:moveTo>
                    <a:pt x="110517" y="6133"/>
                  </a:moveTo>
                  <a:lnTo>
                    <a:pt x="110517" y="18398"/>
                  </a:lnTo>
                  <a:lnTo>
                    <a:pt x="122782" y="18398"/>
                  </a:lnTo>
                  <a:lnTo>
                    <a:pt x="122782" y="110517"/>
                  </a:lnTo>
                  <a:lnTo>
                    <a:pt x="110517" y="110517"/>
                  </a:lnTo>
                  <a:lnTo>
                    <a:pt x="110517" y="122782"/>
                  </a:lnTo>
                  <a:lnTo>
                    <a:pt x="18398" y="122782"/>
                  </a:lnTo>
                  <a:lnTo>
                    <a:pt x="18398" y="110517"/>
                  </a:lnTo>
                  <a:lnTo>
                    <a:pt x="6133" y="110517"/>
                  </a:lnTo>
                  <a:lnTo>
                    <a:pt x="6133" y="18398"/>
                  </a:lnTo>
                  <a:lnTo>
                    <a:pt x="18398" y="18398"/>
                  </a:lnTo>
                  <a:lnTo>
                    <a:pt x="18398" y="6133"/>
                  </a:lnTo>
                  <a:close/>
                  <a:moveTo>
                    <a:pt x="12266" y="1"/>
                  </a:moveTo>
                  <a:lnTo>
                    <a:pt x="12266" y="12266"/>
                  </a:lnTo>
                  <a:lnTo>
                    <a:pt x="1" y="12266"/>
                  </a:lnTo>
                  <a:lnTo>
                    <a:pt x="1" y="116649"/>
                  </a:lnTo>
                  <a:lnTo>
                    <a:pt x="12266" y="116649"/>
                  </a:lnTo>
                  <a:lnTo>
                    <a:pt x="12266" y="128914"/>
                  </a:lnTo>
                  <a:lnTo>
                    <a:pt x="116649" y="128914"/>
                  </a:lnTo>
                  <a:lnTo>
                    <a:pt x="116649" y="116649"/>
                  </a:lnTo>
                  <a:lnTo>
                    <a:pt x="128914" y="116649"/>
                  </a:lnTo>
                  <a:lnTo>
                    <a:pt x="128914" y="12266"/>
                  </a:lnTo>
                  <a:lnTo>
                    <a:pt x="116649" y="12266"/>
                  </a:lnTo>
                  <a:lnTo>
                    <a:pt x="11664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6;p31">
              <a:extLst>
                <a:ext uri="{FF2B5EF4-FFF2-40B4-BE49-F238E27FC236}">
                  <a16:creationId xmlns:a16="http://schemas.microsoft.com/office/drawing/2014/main" id="{56700C6C-943F-44EA-91DB-D47834D3AD1B}"/>
                </a:ext>
              </a:extLst>
            </p:cNvPr>
            <p:cNvSpPr/>
            <p:nvPr/>
          </p:nvSpPr>
          <p:spPr>
            <a:xfrm>
              <a:off x="2495400"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7;p31">
              <a:extLst>
                <a:ext uri="{FF2B5EF4-FFF2-40B4-BE49-F238E27FC236}">
                  <a16:creationId xmlns:a16="http://schemas.microsoft.com/office/drawing/2014/main" id="{3967C9C0-DFF0-42AF-8E99-03B3078C4D2F}"/>
                </a:ext>
              </a:extLst>
            </p:cNvPr>
            <p:cNvSpPr/>
            <p:nvPr/>
          </p:nvSpPr>
          <p:spPr>
            <a:xfrm>
              <a:off x="2802025"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8;p31">
              <a:extLst>
                <a:ext uri="{FF2B5EF4-FFF2-40B4-BE49-F238E27FC236}">
                  <a16:creationId xmlns:a16="http://schemas.microsoft.com/office/drawing/2014/main" id="{6E6B8345-F1C6-4731-BCC5-47A403EDE269}"/>
                </a:ext>
              </a:extLst>
            </p:cNvPr>
            <p:cNvSpPr/>
            <p:nvPr/>
          </p:nvSpPr>
          <p:spPr>
            <a:xfrm>
              <a:off x="31094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9;p31">
              <a:extLst>
                <a:ext uri="{FF2B5EF4-FFF2-40B4-BE49-F238E27FC236}">
                  <a16:creationId xmlns:a16="http://schemas.microsoft.com/office/drawing/2014/main" id="{DAF2AD72-60DE-4267-9A51-A4E65E294476}"/>
                </a:ext>
              </a:extLst>
            </p:cNvPr>
            <p:cNvSpPr/>
            <p:nvPr/>
          </p:nvSpPr>
          <p:spPr>
            <a:xfrm>
              <a:off x="3416100" y="1849525"/>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70;p31">
              <a:extLst>
                <a:ext uri="{FF2B5EF4-FFF2-40B4-BE49-F238E27FC236}">
                  <a16:creationId xmlns:a16="http://schemas.microsoft.com/office/drawing/2014/main" id="{6DCC6B94-4FFC-4918-82E7-63BB677C20A3}"/>
                </a:ext>
              </a:extLst>
            </p:cNvPr>
            <p:cNvSpPr/>
            <p:nvPr/>
          </p:nvSpPr>
          <p:spPr>
            <a:xfrm>
              <a:off x="3723550"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71;p31">
              <a:extLst>
                <a:ext uri="{FF2B5EF4-FFF2-40B4-BE49-F238E27FC236}">
                  <a16:creationId xmlns:a16="http://schemas.microsoft.com/office/drawing/2014/main" id="{83E7F4FC-D8E5-4DD9-9178-33E9C0D3B18A}"/>
                </a:ext>
              </a:extLst>
            </p:cNvPr>
            <p:cNvSpPr/>
            <p:nvPr/>
          </p:nvSpPr>
          <p:spPr>
            <a:xfrm>
              <a:off x="4030175" y="1849525"/>
              <a:ext cx="154150" cy="154150"/>
            </a:xfrm>
            <a:custGeom>
              <a:avLst/>
              <a:gdLst/>
              <a:ahLst/>
              <a:cxnLst/>
              <a:rect l="l" t="t" r="r" b="b"/>
              <a:pathLst>
                <a:path w="6166" h="6166" extrusionOk="0">
                  <a:moveTo>
                    <a:pt x="0" y="1"/>
                  </a:moveTo>
                  <a:lnTo>
                    <a:pt x="0"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72;p31">
              <a:extLst>
                <a:ext uri="{FF2B5EF4-FFF2-40B4-BE49-F238E27FC236}">
                  <a16:creationId xmlns:a16="http://schemas.microsoft.com/office/drawing/2014/main" id="{5606D29A-0E2B-4DBC-B57E-041C846E83AB}"/>
                </a:ext>
              </a:extLst>
            </p:cNvPr>
            <p:cNvSpPr/>
            <p:nvPr/>
          </p:nvSpPr>
          <p:spPr>
            <a:xfrm>
              <a:off x="4337625" y="1849525"/>
              <a:ext cx="153325" cy="154150"/>
            </a:xfrm>
            <a:custGeom>
              <a:avLst/>
              <a:gdLst/>
              <a:ahLst/>
              <a:cxnLst/>
              <a:rect l="l" t="t" r="r" b="b"/>
              <a:pathLst>
                <a:path w="6133" h="6166" extrusionOk="0">
                  <a:moveTo>
                    <a:pt x="0" y="1"/>
                  </a:moveTo>
                  <a:lnTo>
                    <a:pt x="0"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73;p31">
              <a:extLst>
                <a:ext uri="{FF2B5EF4-FFF2-40B4-BE49-F238E27FC236}">
                  <a16:creationId xmlns:a16="http://schemas.microsoft.com/office/drawing/2014/main" id="{8DA53083-67CD-4FB5-82BE-4A9483A9205C}"/>
                </a:ext>
              </a:extLst>
            </p:cNvPr>
            <p:cNvSpPr/>
            <p:nvPr/>
          </p:nvSpPr>
          <p:spPr>
            <a:xfrm>
              <a:off x="4644250" y="1849525"/>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74;p31">
              <a:extLst>
                <a:ext uri="{FF2B5EF4-FFF2-40B4-BE49-F238E27FC236}">
                  <a16:creationId xmlns:a16="http://schemas.microsoft.com/office/drawing/2014/main" id="{99F5DB7A-4267-40A7-AA90-F3E35328D36B}"/>
                </a:ext>
              </a:extLst>
            </p:cNvPr>
            <p:cNvSpPr/>
            <p:nvPr/>
          </p:nvSpPr>
          <p:spPr>
            <a:xfrm>
              <a:off x="2802025"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75;p31">
              <a:extLst>
                <a:ext uri="{FF2B5EF4-FFF2-40B4-BE49-F238E27FC236}">
                  <a16:creationId xmlns:a16="http://schemas.microsoft.com/office/drawing/2014/main" id="{69542EB7-4C2E-4FAA-A844-135BB4B5D449}"/>
                </a:ext>
              </a:extLst>
            </p:cNvPr>
            <p:cNvSpPr/>
            <p:nvPr/>
          </p:nvSpPr>
          <p:spPr>
            <a:xfrm>
              <a:off x="3109475" y="15429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76;p31">
              <a:extLst>
                <a:ext uri="{FF2B5EF4-FFF2-40B4-BE49-F238E27FC236}">
                  <a16:creationId xmlns:a16="http://schemas.microsoft.com/office/drawing/2014/main" id="{9FA18A3C-7364-4723-BBB9-B4CACCD42330}"/>
                </a:ext>
              </a:extLst>
            </p:cNvPr>
            <p:cNvSpPr/>
            <p:nvPr/>
          </p:nvSpPr>
          <p:spPr>
            <a:xfrm>
              <a:off x="3416100" y="1542900"/>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77;p31">
              <a:extLst>
                <a:ext uri="{FF2B5EF4-FFF2-40B4-BE49-F238E27FC236}">
                  <a16:creationId xmlns:a16="http://schemas.microsoft.com/office/drawing/2014/main" id="{8D7256DB-39E4-40E4-A2C2-CDA0EAC5F30F}"/>
                </a:ext>
              </a:extLst>
            </p:cNvPr>
            <p:cNvSpPr/>
            <p:nvPr/>
          </p:nvSpPr>
          <p:spPr>
            <a:xfrm>
              <a:off x="3723550"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78;p31">
              <a:extLst>
                <a:ext uri="{FF2B5EF4-FFF2-40B4-BE49-F238E27FC236}">
                  <a16:creationId xmlns:a16="http://schemas.microsoft.com/office/drawing/2014/main" id="{D044FF24-472E-4160-BC64-286CEEEBFA85}"/>
                </a:ext>
              </a:extLst>
            </p:cNvPr>
            <p:cNvSpPr/>
            <p:nvPr/>
          </p:nvSpPr>
          <p:spPr>
            <a:xfrm>
              <a:off x="4030175" y="1542900"/>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79;p31">
              <a:extLst>
                <a:ext uri="{FF2B5EF4-FFF2-40B4-BE49-F238E27FC236}">
                  <a16:creationId xmlns:a16="http://schemas.microsoft.com/office/drawing/2014/main" id="{A71F729A-4417-4C60-9F0D-E5BCDD972C54}"/>
                </a:ext>
              </a:extLst>
            </p:cNvPr>
            <p:cNvSpPr/>
            <p:nvPr/>
          </p:nvSpPr>
          <p:spPr>
            <a:xfrm>
              <a:off x="4337625" y="1542900"/>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80;p31">
              <a:extLst>
                <a:ext uri="{FF2B5EF4-FFF2-40B4-BE49-F238E27FC236}">
                  <a16:creationId xmlns:a16="http://schemas.microsoft.com/office/drawing/2014/main" id="{D110DE3C-B75C-445B-899C-7581B68351A7}"/>
                </a:ext>
              </a:extLst>
            </p:cNvPr>
            <p:cNvSpPr/>
            <p:nvPr/>
          </p:nvSpPr>
          <p:spPr>
            <a:xfrm>
              <a:off x="4644250" y="1542900"/>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81;p31">
              <a:extLst>
                <a:ext uri="{FF2B5EF4-FFF2-40B4-BE49-F238E27FC236}">
                  <a16:creationId xmlns:a16="http://schemas.microsoft.com/office/drawing/2014/main" id="{739E979B-BC9D-43BC-9C38-5A791B3EF54D}"/>
                </a:ext>
              </a:extLst>
            </p:cNvPr>
            <p:cNvSpPr/>
            <p:nvPr/>
          </p:nvSpPr>
          <p:spPr>
            <a:xfrm>
              <a:off x="4951675" y="1849525"/>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82;p31">
              <a:extLst>
                <a:ext uri="{FF2B5EF4-FFF2-40B4-BE49-F238E27FC236}">
                  <a16:creationId xmlns:a16="http://schemas.microsoft.com/office/drawing/2014/main" id="{5E318EA2-BFF9-40A0-85B6-B342DF5C7855}"/>
                </a:ext>
              </a:extLst>
            </p:cNvPr>
            <p:cNvSpPr/>
            <p:nvPr/>
          </p:nvSpPr>
          <p:spPr>
            <a:xfrm>
              <a:off x="2495400"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83;p31">
              <a:extLst>
                <a:ext uri="{FF2B5EF4-FFF2-40B4-BE49-F238E27FC236}">
                  <a16:creationId xmlns:a16="http://schemas.microsoft.com/office/drawing/2014/main" id="{DBE6DEA1-2DAD-4D60-8AEC-9B847D103BB3}"/>
                </a:ext>
              </a:extLst>
            </p:cNvPr>
            <p:cNvSpPr/>
            <p:nvPr/>
          </p:nvSpPr>
          <p:spPr>
            <a:xfrm>
              <a:off x="2802025" y="21569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84;p31">
              <a:extLst>
                <a:ext uri="{FF2B5EF4-FFF2-40B4-BE49-F238E27FC236}">
                  <a16:creationId xmlns:a16="http://schemas.microsoft.com/office/drawing/2014/main" id="{71EBDFAA-89B9-4220-8264-D04C4CA918C7}"/>
                </a:ext>
              </a:extLst>
            </p:cNvPr>
            <p:cNvSpPr/>
            <p:nvPr/>
          </p:nvSpPr>
          <p:spPr>
            <a:xfrm>
              <a:off x="4644250" y="2771050"/>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85;p31">
              <a:extLst>
                <a:ext uri="{FF2B5EF4-FFF2-40B4-BE49-F238E27FC236}">
                  <a16:creationId xmlns:a16="http://schemas.microsoft.com/office/drawing/2014/main" id="{914225BB-3B58-47DB-99B4-4E489089B8D5}"/>
                </a:ext>
              </a:extLst>
            </p:cNvPr>
            <p:cNvSpPr/>
            <p:nvPr/>
          </p:nvSpPr>
          <p:spPr>
            <a:xfrm>
              <a:off x="4644250" y="2463600"/>
              <a:ext cx="154150" cy="154150"/>
            </a:xfrm>
            <a:custGeom>
              <a:avLst/>
              <a:gdLst/>
              <a:ahLst/>
              <a:cxnLst/>
              <a:rect l="l" t="t" r="r" b="b"/>
              <a:pathLst>
                <a:path w="6166" h="6166" extrusionOk="0">
                  <a:moveTo>
                    <a:pt x="0" y="1"/>
                  </a:moveTo>
                  <a:lnTo>
                    <a:pt x="0" y="6166"/>
                  </a:lnTo>
                  <a:lnTo>
                    <a:pt x="6165" y="6166"/>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86;p31">
              <a:extLst>
                <a:ext uri="{FF2B5EF4-FFF2-40B4-BE49-F238E27FC236}">
                  <a16:creationId xmlns:a16="http://schemas.microsoft.com/office/drawing/2014/main" id="{09A2E7EC-D645-440D-B1D1-98F047803D17}"/>
                </a:ext>
              </a:extLst>
            </p:cNvPr>
            <p:cNvSpPr/>
            <p:nvPr/>
          </p:nvSpPr>
          <p:spPr>
            <a:xfrm>
              <a:off x="4644250" y="3077675"/>
              <a:ext cx="154150" cy="154150"/>
            </a:xfrm>
            <a:custGeom>
              <a:avLst/>
              <a:gdLst/>
              <a:ahLst/>
              <a:cxnLst/>
              <a:rect l="l" t="t" r="r" b="b"/>
              <a:pathLst>
                <a:path w="6166" h="6166" extrusionOk="0">
                  <a:moveTo>
                    <a:pt x="0" y="0"/>
                  </a:moveTo>
                  <a:lnTo>
                    <a:pt x="0" y="6166"/>
                  </a:lnTo>
                  <a:lnTo>
                    <a:pt x="6165" y="6166"/>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87;p31">
              <a:extLst>
                <a:ext uri="{FF2B5EF4-FFF2-40B4-BE49-F238E27FC236}">
                  <a16:creationId xmlns:a16="http://schemas.microsoft.com/office/drawing/2014/main" id="{60FC91DE-0CC9-46DD-A35A-E01CF9BCFF52}"/>
                </a:ext>
              </a:extLst>
            </p:cNvPr>
            <p:cNvSpPr/>
            <p:nvPr/>
          </p:nvSpPr>
          <p:spPr>
            <a:xfrm>
              <a:off x="4644250" y="3385125"/>
              <a:ext cx="154150" cy="153325"/>
            </a:xfrm>
            <a:custGeom>
              <a:avLst/>
              <a:gdLst/>
              <a:ahLst/>
              <a:cxnLst/>
              <a:rect l="l" t="t" r="r" b="b"/>
              <a:pathLst>
                <a:path w="6166" h="6133" extrusionOk="0">
                  <a:moveTo>
                    <a:pt x="0" y="0"/>
                  </a:moveTo>
                  <a:lnTo>
                    <a:pt x="0" y="6133"/>
                  </a:lnTo>
                  <a:lnTo>
                    <a:pt x="6165" y="6133"/>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88;p31">
              <a:extLst>
                <a:ext uri="{FF2B5EF4-FFF2-40B4-BE49-F238E27FC236}">
                  <a16:creationId xmlns:a16="http://schemas.microsoft.com/office/drawing/2014/main" id="{FAD50FDA-CA3C-4460-BD85-90BD935F214A}"/>
                </a:ext>
              </a:extLst>
            </p:cNvPr>
            <p:cNvSpPr/>
            <p:nvPr/>
          </p:nvSpPr>
          <p:spPr>
            <a:xfrm>
              <a:off x="4951675"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89;p31">
              <a:extLst>
                <a:ext uri="{FF2B5EF4-FFF2-40B4-BE49-F238E27FC236}">
                  <a16:creationId xmlns:a16="http://schemas.microsoft.com/office/drawing/2014/main" id="{33D01D51-5FFA-4F40-B0F4-1D3789DCC191}"/>
                </a:ext>
              </a:extLst>
            </p:cNvPr>
            <p:cNvSpPr/>
            <p:nvPr/>
          </p:nvSpPr>
          <p:spPr>
            <a:xfrm>
              <a:off x="4951675"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90;p31">
              <a:extLst>
                <a:ext uri="{FF2B5EF4-FFF2-40B4-BE49-F238E27FC236}">
                  <a16:creationId xmlns:a16="http://schemas.microsoft.com/office/drawing/2014/main" id="{877D332E-78BD-4C5C-989C-49F14703F60D}"/>
                </a:ext>
              </a:extLst>
            </p:cNvPr>
            <p:cNvSpPr/>
            <p:nvPr/>
          </p:nvSpPr>
          <p:spPr>
            <a:xfrm>
              <a:off x="4951675"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91;p31">
              <a:extLst>
                <a:ext uri="{FF2B5EF4-FFF2-40B4-BE49-F238E27FC236}">
                  <a16:creationId xmlns:a16="http://schemas.microsoft.com/office/drawing/2014/main" id="{62F544AB-6FC8-4380-8AD8-F3577728CEDF}"/>
                </a:ext>
              </a:extLst>
            </p:cNvPr>
            <p:cNvSpPr/>
            <p:nvPr/>
          </p:nvSpPr>
          <p:spPr>
            <a:xfrm>
              <a:off x="4951675"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92;p31">
              <a:extLst>
                <a:ext uri="{FF2B5EF4-FFF2-40B4-BE49-F238E27FC236}">
                  <a16:creationId xmlns:a16="http://schemas.microsoft.com/office/drawing/2014/main" id="{C8C35DC6-3535-480B-854D-60AE7AF3F999}"/>
                </a:ext>
              </a:extLst>
            </p:cNvPr>
            <p:cNvSpPr/>
            <p:nvPr/>
          </p:nvSpPr>
          <p:spPr>
            <a:xfrm>
              <a:off x="4644250" y="21569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93;p31">
              <a:extLst>
                <a:ext uri="{FF2B5EF4-FFF2-40B4-BE49-F238E27FC236}">
                  <a16:creationId xmlns:a16="http://schemas.microsoft.com/office/drawing/2014/main" id="{D4649A3C-B971-4E62-8C90-EBACAB71FBD5}"/>
                </a:ext>
              </a:extLst>
            </p:cNvPr>
            <p:cNvSpPr/>
            <p:nvPr/>
          </p:nvSpPr>
          <p:spPr>
            <a:xfrm>
              <a:off x="4951675" y="21569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94;p31">
              <a:extLst>
                <a:ext uri="{FF2B5EF4-FFF2-40B4-BE49-F238E27FC236}">
                  <a16:creationId xmlns:a16="http://schemas.microsoft.com/office/drawing/2014/main" id="{398B166F-843F-4D47-A283-64C8C11D9D35}"/>
                </a:ext>
              </a:extLst>
            </p:cNvPr>
            <p:cNvSpPr/>
            <p:nvPr/>
          </p:nvSpPr>
          <p:spPr>
            <a:xfrm>
              <a:off x="2495400"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95;p31">
              <a:extLst>
                <a:ext uri="{FF2B5EF4-FFF2-40B4-BE49-F238E27FC236}">
                  <a16:creationId xmlns:a16="http://schemas.microsoft.com/office/drawing/2014/main" id="{1A92F084-0177-42BD-BDA2-3C2C817AF454}"/>
                </a:ext>
              </a:extLst>
            </p:cNvPr>
            <p:cNvSpPr/>
            <p:nvPr/>
          </p:nvSpPr>
          <p:spPr>
            <a:xfrm>
              <a:off x="2802025"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96;p31">
              <a:extLst>
                <a:ext uri="{FF2B5EF4-FFF2-40B4-BE49-F238E27FC236}">
                  <a16:creationId xmlns:a16="http://schemas.microsoft.com/office/drawing/2014/main" id="{88903419-F3A5-4D30-B869-FBD8E483E728}"/>
                </a:ext>
              </a:extLst>
            </p:cNvPr>
            <p:cNvSpPr/>
            <p:nvPr/>
          </p:nvSpPr>
          <p:spPr>
            <a:xfrm>
              <a:off x="31094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97;p31">
              <a:extLst>
                <a:ext uri="{FF2B5EF4-FFF2-40B4-BE49-F238E27FC236}">
                  <a16:creationId xmlns:a16="http://schemas.microsoft.com/office/drawing/2014/main" id="{8C284F13-0417-4622-A08A-82733BD72F9F}"/>
                </a:ext>
              </a:extLst>
            </p:cNvPr>
            <p:cNvSpPr/>
            <p:nvPr/>
          </p:nvSpPr>
          <p:spPr>
            <a:xfrm>
              <a:off x="3416100" y="3691750"/>
              <a:ext cx="154150" cy="154150"/>
            </a:xfrm>
            <a:custGeom>
              <a:avLst/>
              <a:gdLst/>
              <a:ahLst/>
              <a:cxnLst/>
              <a:rect l="l" t="t" r="r" b="b"/>
              <a:pathLst>
                <a:path w="6166" h="6166" extrusionOk="0">
                  <a:moveTo>
                    <a:pt x="1" y="0"/>
                  </a:moveTo>
                  <a:lnTo>
                    <a:pt x="1"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98;p31">
              <a:extLst>
                <a:ext uri="{FF2B5EF4-FFF2-40B4-BE49-F238E27FC236}">
                  <a16:creationId xmlns:a16="http://schemas.microsoft.com/office/drawing/2014/main" id="{ED699909-9B5E-4830-AC15-83F366606B63}"/>
                </a:ext>
              </a:extLst>
            </p:cNvPr>
            <p:cNvSpPr/>
            <p:nvPr/>
          </p:nvSpPr>
          <p:spPr>
            <a:xfrm>
              <a:off x="3723550"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99;p31">
              <a:extLst>
                <a:ext uri="{FF2B5EF4-FFF2-40B4-BE49-F238E27FC236}">
                  <a16:creationId xmlns:a16="http://schemas.microsoft.com/office/drawing/2014/main" id="{92F707A0-E072-43D0-A584-14896F6C5322}"/>
                </a:ext>
              </a:extLst>
            </p:cNvPr>
            <p:cNvSpPr/>
            <p:nvPr/>
          </p:nvSpPr>
          <p:spPr>
            <a:xfrm>
              <a:off x="4030175" y="3691750"/>
              <a:ext cx="154150" cy="154150"/>
            </a:xfrm>
            <a:custGeom>
              <a:avLst/>
              <a:gdLst/>
              <a:ahLst/>
              <a:cxnLst/>
              <a:rect l="l" t="t" r="r" b="b"/>
              <a:pathLst>
                <a:path w="6166" h="6166" extrusionOk="0">
                  <a:moveTo>
                    <a:pt x="0" y="0"/>
                  </a:moveTo>
                  <a:lnTo>
                    <a:pt x="0" y="6165"/>
                  </a:lnTo>
                  <a:lnTo>
                    <a:pt x="6166" y="6165"/>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00;p31">
              <a:extLst>
                <a:ext uri="{FF2B5EF4-FFF2-40B4-BE49-F238E27FC236}">
                  <a16:creationId xmlns:a16="http://schemas.microsoft.com/office/drawing/2014/main" id="{C6C37444-CCB9-4248-BFF9-1BAB34239090}"/>
                </a:ext>
              </a:extLst>
            </p:cNvPr>
            <p:cNvSpPr/>
            <p:nvPr/>
          </p:nvSpPr>
          <p:spPr>
            <a:xfrm>
              <a:off x="2495400" y="3385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01;p31">
              <a:extLst>
                <a:ext uri="{FF2B5EF4-FFF2-40B4-BE49-F238E27FC236}">
                  <a16:creationId xmlns:a16="http://schemas.microsoft.com/office/drawing/2014/main" id="{A3D90D12-628F-4504-B073-063E30DCDECB}"/>
                </a:ext>
              </a:extLst>
            </p:cNvPr>
            <p:cNvSpPr/>
            <p:nvPr/>
          </p:nvSpPr>
          <p:spPr>
            <a:xfrm>
              <a:off x="2802025" y="3385125"/>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02;p31">
              <a:extLst>
                <a:ext uri="{FF2B5EF4-FFF2-40B4-BE49-F238E27FC236}">
                  <a16:creationId xmlns:a16="http://schemas.microsoft.com/office/drawing/2014/main" id="{429E4444-C45A-4693-BF6B-9E92B85D873F}"/>
                </a:ext>
              </a:extLst>
            </p:cNvPr>
            <p:cNvSpPr/>
            <p:nvPr/>
          </p:nvSpPr>
          <p:spPr>
            <a:xfrm>
              <a:off x="4337625" y="3691750"/>
              <a:ext cx="153325" cy="154150"/>
            </a:xfrm>
            <a:custGeom>
              <a:avLst/>
              <a:gdLst/>
              <a:ahLst/>
              <a:cxnLst/>
              <a:rect l="l" t="t" r="r" b="b"/>
              <a:pathLst>
                <a:path w="6133" h="6166" extrusionOk="0">
                  <a:moveTo>
                    <a:pt x="0" y="0"/>
                  </a:moveTo>
                  <a:lnTo>
                    <a:pt x="0"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03;p31">
              <a:extLst>
                <a:ext uri="{FF2B5EF4-FFF2-40B4-BE49-F238E27FC236}">
                  <a16:creationId xmlns:a16="http://schemas.microsoft.com/office/drawing/2014/main" id="{B780F236-A722-40D7-BD4C-9CDA5C8E7380}"/>
                </a:ext>
              </a:extLst>
            </p:cNvPr>
            <p:cNvSpPr/>
            <p:nvPr/>
          </p:nvSpPr>
          <p:spPr>
            <a:xfrm>
              <a:off x="4644250" y="3691750"/>
              <a:ext cx="154150" cy="154150"/>
            </a:xfrm>
            <a:custGeom>
              <a:avLst/>
              <a:gdLst/>
              <a:ahLst/>
              <a:cxnLst/>
              <a:rect l="l" t="t" r="r" b="b"/>
              <a:pathLst>
                <a:path w="6166" h="6166" extrusionOk="0">
                  <a:moveTo>
                    <a:pt x="0" y="0"/>
                  </a:moveTo>
                  <a:lnTo>
                    <a:pt x="0" y="6165"/>
                  </a:lnTo>
                  <a:lnTo>
                    <a:pt x="6165" y="6165"/>
                  </a:lnTo>
                  <a:lnTo>
                    <a:pt x="61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04;p31">
              <a:extLst>
                <a:ext uri="{FF2B5EF4-FFF2-40B4-BE49-F238E27FC236}">
                  <a16:creationId xmlns:a16="http://schemas.microsoft.com/office/drawing/2014/main" id="{9EA98E81-5491-45F0-9B0E-C576552880DE}"/>
                </a:ext>
              </a:extLst>
            </p:cNvPr>
            <p:cNvSpPr/>
            <p:nvPr/>
          </p:nvSpPr>
          <p:spPr>
            <a:xfrm>
              <a:off x="2802025"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05;p31">
              <a:extLst>
                <a:ext uri="{FF2B5EF4-FFF2-40B4-BE49-F238E27FC236}">
                  <a16:creationId xmlns:a16="http://schemas.microsoft.com/office/drawing/2014/main" id="{3DE8C7EA-3C79-408D-A3B2-9809C7633ED6}"/>
                </a:ext>
              </a:extLst>
            </p:cNvPr>
            <p:cNvSpPr/>
            <p:nvPr/>
          </p:nvSpPr>
          <p:spPr>
            <a:xfrm>
              <a:off x="3109475" y="39991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06;p31">
              <a:extLst>
                <a:ext uri="{FF2B5EF4-FFF2-40B4-BE49-F238E27FC236}">
                  <a16:creationId xmlns:a16="http://schemas.microsoft.com/office/drawing/2014/main" id="{F9CCEB35-A5A0-4DF8-AF75-409BA06C4340}"/>
                </a:ext>
              </a:extLst>
            </p:cNvPr>
            <p:cNvSpPr/>
            <p:nvPr/>
          </p:nvSpPr>
          <p:spPr>
            <a:xfrm>
              <a:off x="2802025" y="2771050"/>
              <a:ext cx="154150" cy="153325"/>
            </a:xfrm>
            <a:custGeom>
              <a:avLst/>
              <a:gdLst/>
              <a:ahLst/>
              <a:cxnLst/>
              <a:rect l="l" t="t" r="r" b="b"/>
              <a:pathLst>
                <a:path w="6166" h="6133" extrusionOk="0">
                  <a:moveTo>
                    <a:pt x="1" y="0"/>
                  </a:moveTo>
                  <a:lnTo>
                    <a:pt x="1" y="6133"/>
                  </a:lnTo>
                  <a:lnTo>
                    <a:pt x="6166" y="6133"/>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07;p31">
              <a:extLst>
                <a:ext uri="{FF2B5EF4-FFF2-40B4-BE49-F238E27FC236}">
                  <a16:creationId xmlns:a16="http://schemas.microsoft.com/office/drawing/2014/main" id="{01C315FB-58A8-4068-8472-E124020739D1}"/>
                </a:ext>
              </a:extLst>
            </p:cNvPr>
            <p:cNvSpPr/>
            <p:nvPr/>
          </p:nvSpPr>
          <p:spPr>
            <a:xfrm>
              <a:off x="2802025" y="2463600"/>
              <a:ext cx="154150" cy="154150"/>
            </a:xfrm>
            <a:custGeom>
              <a:avLst/>
              <a:gdLst/>
              <a:ahLst/>
              <a:cxnLst/>
              <a:rect l="l" t="t" r="r" b="b"/>
              <a:pathLst>
                <a:path w="6166" h="6166" extrusionOk="0">
                  <a:moveTo>
                    <a:pt x="1" y="1"/>
                  </a:moveTo>
                  <a:lnTo>
                    <a:pt x="1" y="6166"/>
                  </a:lnTo>
                  <a:lnTo>
                    <a:pt x="6166" y="6166"/>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08;p31">
              <a:extLst>
                <a:ext uri="{FF2B5EF4-FFF2-40B4-BE49-F238E27FC236}">
                  <a16:creationId xmlns:a16="http://schemas.microsoft.com/office/drawing/2014/main" id="{48F855CC-7325-41F4-825D-7BC542B3B49B}"/>
                </a:ext>
              </a:extLst>
            </p:cNvPr>
            <p:cNvSpPr/>
            <p:nvPr/>
          </p:nvSpPr>
          <p:spPr>
            <a:xfrm>
              <a:off x="2802025" y="3077675"/>
              <a:ext cx="154150" cy="154150"/>
            </a:xfrm>
            <a:custGeom>
              <a:avLst/>
              <a:gdLst/>
              <a:ahLst/>
              <a:cxnLst/>
              <a:rect l="l" t="t" r="r" b="b"/>
              <a:pathLst>
                <a:path w="6166" h="6166" extrusionOk="0">
                  <a:moveTo>
                    <a:pt x="1" y="0"/>
                  </a:moveTo>
                  <a:lnTo>
                    <a:pt x="1" y="6166"/>
                  </a:lnTo>
                  <a:lnTo>
                    <a:pt x="6166" y="6166"/>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09;p31">
              <a:extLst>
                <a:ext uri="{FF2B5EF4-FFF2-40B4-BE49-F238E27FC236}">
                  <a16:creationId xmlns:a16="http://schemas.microsoft.com/office/drawing/2014/main" id="{1D66E95F-4157-4F25-8CC1-E4B75DA4A763}"/>
                </a:ext>
              </a:extLst>
            </p:cNvPr>
            <p:cNvSpPr/>
            <p:nvPr/>
          </p:nvSpPr>
          <p:spPr>
            <a:xfrm>
              <a:off x="2495400" y="277105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10;p31">
              <a:extLst>
                <a:ext uri="{FF2B5EF4-FFF2-40B4-BE49-F238E27FC236}">
                  <a16:creationId xmlns:a16="http://schemas.microsoft.com/office/drawing/2014/main" id="{1BB852EB-1B34-445A-9275-04430DADBE6D}"/>
                </a:ext>
              </a:extLst>
            </p:cNvPr>
            <p:cNvSpPr/>
            <p:nvPr/>
          </p:nvSpPr>
          <p:spPr>
            <a:xfrm>
              <a:off x="2495400" y="2463600"/>
              <a:ext cx="153350" cy="154150"/>
            </a:xfrm>
            <a:custGeom>
              <a:avLst/>
              <a:gdLst/>
              <a:ahLst/>
              <a:cxnLst/>
              <a:rect l="l" t="t" r="r" b="b"/>
              <a:pathLst>
                <a:path w="6134" h="6166" extrusionOk="0">
                  <a:moveTo>
                    <a:pt x="1" y="1"/>
                  </a:moveTo>
                  <a:lnTo>
                    <a:pt x="1" y="6166"/>
                  </a:lnTo>
                  <a:lnTo>
                    <a:pt x="6133" y="616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11;p31">
              <a:extLst>
                <a:ext uri="{FF2B5EF4-FFF2-40B4-BE49-F238E27FC236}">
                  <a16:creationId xmlns:a16="http://schemas.microsoft.com/office/drawing/2014/main" id="{8F27965F-49ED-40FA-9967-A6498FB2EFA7}"/>
                </a:ext>
              </a:extLst>
            </p:cNvPr>
            <p:cNvSpPr/>
            <p:nvPr/>
          </p:nvSpPr>
          <p:spPr>
            <a:xfrm>
              <a:off x="2495400" y="3077675"/>
              <a:ext cx="153350" cy="154150"/>
            </a:xfrm>
            <a:custGeom>
              <a:avLst/>
              <a:gdLst/>
              <a:ahLst/>
              <a:cxnLst/>
              <a:rect l="l" t="t" r="r" b="b"/>
              <a:pathLst>
                <a:path w="6134" h="6166" extrusionOk="0">
                  <a:moveTo>
                    <a:pt x="1" y="0"/>
                  </a:moveTo>
                  <a:lnTo>
                    <a:pt x="1" y="6166"/>
                  </a:lnTo>
                  <a:lnTo>
                    <a:pt x="6133" y="6166"/>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12;p31">
              <a:extLst>
                <a:ext uri="{FF2B5EF4-FFF2-40B4-BE49-F238E27FC236}">
                  <a16:creationId xmlns:a16="http://schemas.microsoft.com/office/drawing/2014/main" id="{DD24B229-0142-4542-80ED-BABB1231574B}"/>
                </a:ext>
              </a:extLst>
            </p:cNvPr>
            <p:cNvSpPr/>
            <p:nvPr/>
          </p:nvSpPr>
          <p:spPr>
            <a:xfrm>
              <a:off x="3416100" y="3999175"/>
              <a:ext cx="154150" cy="153350"/>
            </a:xfrm>
            <a:custGeom>
              <a:avLst/>
              <a:gdLst/>
              <a:ahLst/>
              <a:cxnLst/>
              <a:rect l="l" t="t" r="r" b="b"/>
              <a:pathLst>
                <a:path w="6166" h="6134" extrusionOk="0">
                  <a:moveTo>
                    <a:pt x="1" y="1"/>
                  </a:moveTo>
                  <a:lnTo>
                    <a:pt x="1"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13;p31">
              <a:extLst>
                <a:ext uri="{FF2B5EF4-FFF2-40B4-BE49-F238E27FC236}">
                  <a16:creationId xmlns:a16="http://schemas.microsoft.com/office/drawing/2014/main" id="{70C1EDFF-A4D4-4AD7-A538-2A8AF6413158}"/>
                </a:ext>
              </a:extLst>
            </p:cNvPr>
            <p:cNvSpPr/>
            <p:nvPr/>
          </p:nvSpPr>
          <p:spPr>
            <a:xfrm>
              <a:off x="3723550"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14;p31">
              <a:extLst>
                <a:ext uri="{FF2B5EF4-FFF2-40B4-BE49-F238E27FC236}">
                  <a16:creationId xmlns:a16="http://schemas.microsoft.com/office/drawing/2014/main" id="{5A3CBEB9-7E5B-4059-B4D2-7EDF59F73A40}"/>
                </a:ext>
              </a:extLst>
            </p:cNvPr>
            <p:cNvSpPr/>
            <p:nvPr/>
          </p:nvSpPr>
          <p:spPr>
            <a:xfrm>
              <a:off x="4030175" y="3999175"/>
              <a:ext cx="154150" cy="153350"/>
            </a:xfrm>
            <a:custGeom>
              <a:avLst/>
              <a:gdLst/>
              <a:ahLst/>
              <a:cxnLst/>
              <a:rect l="l" t="t" r="r" b="b"/>
              <a:pathLst>
                <a:path w="6166" h="6134" extrusionOk="0">
                  <a:moveTo>
                    <a:pt x="0" y="1"/>
                  </a:moveTo>
                  <a:lnTo>
                    <a:pt x="0" y="6133"/>
                  </a:lnTo>
                  <a:lnTo>
                    <a:pt x="6166" y="6133"/>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15;p31">
              <a:extLst>
                <a:ext uri="{FF2B5EF4-FFF2-40B4-BE49-F238E27FC236}">
                  <a16:creationId xmlns:a16="http://schemas.microsoft.com/office/drawing/2014/main" id="{CCE86E52-9B29-4E8A-B318-4A7AB645D08D}"/>
                </a:ext>
              </a:extLst>
            </p:cNvPr>
            <p:cNvSpPr/>
            <p:nvPr/>
          </p:nvSpPr>
          <p:spPr>
            <a:xfrm>
              <a:off x="4337625" y="3999175"/>
              <a:ext cx="153325" cy="153350"/>
            </a:xfrm>
            <a:custGeom>
              <a:avLst/>
              <a:gdLst/>
              <a:ahLst/>
              <a:cxnLst/>
              <a:rect l="l" t="t" r="r" b="b"/>
              <a:pathLst>
                <a:path w="6133" h="6134" extrusionOk="0">
                  <a:moveTo>
                    <a:pt x="0" y="1"/>
                  </a:moveTo>
                  <a:lnTo>
                    <a:pt x="0"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16;p31">
              <a:extLst>
                <a:ext uri="{FF2B5EF4-FFF2-40B4-BE49-F238E27FC236}">
                  <a16:creationId xmlns:a16="http://schemas.microsoft.com/office/drawing/2014/main" id="{3038E688-3CE4-487A-AFDE-B998C15B89CA}"/>
                </a:ext>
              </a:extLst>
            </p:cNvPr>
            <p:cNvSpPr/>
            <p:nvPr/>
          </p:nvSpPr>
          <p:spPr>
            <a:xfrm>
              <a:off x="4644250" y="3999175"/>
              <a:ext cx="154150" cy="153350"/>
            </a:xfrm>
            <a:custGeom>
              <a:avLst/>
              <a:gdLst/>
              <a:ahLst/>
              <a:cxnLst/>
              <a:rect l="l" t="t" r="r" b="b"/>
              <a:pathLst>
                <a:path w="6166" h="6134" extrusionOk="0">
                  <a:moveTo>
                    <a:pt x="0" y="1"/>
                  </a:moveTo>
                  <a:lnTo>
                    <a:pt x="0" y="6133"/>
                  </a:lnTo>
                  <a:lnTo>
                    <a:pt x="6165" y="6133"/>
                  </a:lnTo>
                  <a:lnTo>
                    <a:pt x="616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17;p31">
              <a:extLst>
                <a:ext uri="{FF2B5EF4-FFF2-40B4-BE49-F238E27FC236}">
                  <a16:creationId xmlns:a16="http://schemas.microsoft.com/office/drawing/2014/main" id="{28A735DD-A24F-4678-A0B0-EC24CA1CB5E0}"/>
                </a:ext>
              </a:extLst>
            </p:cNvPr>
            <p:cNvSpPr/>
            <p:nvPr/>
          </p:nvSpPr>
          <p:spPr>
            <a:xfrm>
              <a:off x="4951675" y="3691750"/>
              <a:ext cx="153350" cy="154150"/>
            </a:xfrm>
            <a:custGeom>
              <a:avLst/>
              <a:gdLst/>
              <a:ahLst/>
              <a:cxnLst/>
              <a:rect l="l" t="t" r="r" b="b"/>
              <a:pathLst>
                <a:path w="6134" h="6166" extrusionOk="0">
                  <a:moveTo>
                    <a:pt x="1" y="0"/>
                  </a:moveTo>
                  <a:lnTo>
                    <a:pt x="1" y="6165"/>
                  </a:lnTo>
                  <a:lnTo>
                    <a:pt x="6133" y="6165"/>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18;p31">
              <a:extLst>
                <a:ext uri="{FF2B5EF4-FFF2-40B4-BE49-F238E27FC236}">
                  <a16:creationId xmlns:a16="http://schemas.microsoft.com/office/drawing/2014/main" id="{DD74DBA1-DEA1-4A72-A3AB-772373E1FE51}"/>
                </a:ext>
              </a:extLst>
            </p:cNvPr>
            <p:cNvSpPr/>
            <p:nvPr/>
          </p:nvSpPr>
          <p:spPr>
            <a:xfrm>
              <a:off x="1728025" y="775525"/>
              <a:ext cx="4144375" cy="4144375"/>
            </a:xfrm>
            <a:custGeom>
              <a:avLst/>
              <a:gdLst/>
              <a:ahLst/>
              <a:cxnLst/>
              <a:rect l="l" t="t" r="r" b="b"/>
              <a:pathLst>
                <a:path w="165775" h="165775" extrusionOk="0">
                  <a:moveTo>
                    <a:pt x="154097" y="12298"/>
                  </a:moveTo>
                  <a:lnTo>
                    <a:pt x="154097" y="154292"/>
                  </a:lnTo>
                  <a:lnTo>
                    <a:pt x="12102" y="154292"/>
                  </a:lnTo>
                  <a:lnTo>
                    <a:pt x="12102" y="12298"/>
                  </a:lnTo>
                  <a:close/>
                  <a:moveTo>
                    <a:pt x="14810" y="0"/>
                  </a:moveTo>
                  <a:lnTo>
                    <a:pt x="14810" y="6166"/>
                  </a:lnTo>
                  <a:lnTo>
                    <a:pt x="5970" y="6166"/>
                  </a:lnTo>
                  <a:lnTo>
                    <a:pt x="5970" y="19181"/>
                  </a:lnTo>
                  <a:lnTo>
                    <a:pt x="0" y="19181"/>
                  </a:lnTo>
                  <a:lnTo>
                    <a:pt x="0" y="25314"/>
                  </a:lnTo>
                  <a:lnTo>
                    <a:pt x="5970" y="25314"/>
                  </a:lnTo>
                  <a:lnTo>
                    <a:pt x="5970" y="37579"/>
                  </a:lnTo>
                  <a:lnTo>
                    <a:pt x="0" y="37579"/>
                  </a:lnTo>
                  <a:lnTo>
                    <a:pt x="0" y="43711"/>
                  </a:lnTo>
                  <a:lnTo>
                    <a:pt x="5970" y="43711"/>
                  </a:lnTo>
                  <a:lnTo>
                    <a:pt x="5970" y="55944"/>
                  </a:lnTo>
                  <a:lnTo>
                    <a:pt x="0" y="55944"/>
                  </a:lnTo>
                  <a:lnTo>
                    <a:pt x="0" y="62109"/>
                  </a:lnTo>
                  <a:lnTo>
                    <a:pt x="5970" y="62109"/>
                  </a:lnTo>
                  <a:lnTo>
                    <a:pt x="5970" y="74341"/>
                  </a:lnTo>
                  <a:lnTo>
                    <a:pt x="0" y="74341"/>
                  </a:lnTo>
                  <a:lnTo>
                    <a:pt x="0" y="80474"/>
                  </a:lnTo>
                  <a:lnTo>
                    <a:pt x="5970" y="80474"/>
                  </a:lnTo>
                  <a:lnTo>
                    <a:pt x="5970" y="92739"/>
                  </a:lnTo>
                  <a:lnTo>
                    <a:pt x="0" y="92739"/>
                  </a:lnTo>
                  <a:lnTo>
                    <a:pt x="0" y="98871"/>
                  </a:lnTo>
                  <a:lnTo>
                    <a:pt x="5970" y="98871"/>
                  </a:lnTo>
                  <a:lnTo>
                    <a:pt x="5970" y="111136"/>
                  </a:lnTo>
                  <a:lnTo>
                    <a:pt x="0" y="111136"/>
                  </a:lnTo>
                  <a:lnTo>
                    <a:pt x="0" y="117269"/>
                  </a:lnTo>
                  <a:lnTo>
                    <a:pt x="5970" y="117269"/>
                  </a:lnTo>
                  <a:lnTo>
                    <a:pt x="5970" y="129501"/>
                  </a:lnTo>
                  <a:lnTo>
                    <a:pt x="0" y="129501"/>
                  </a:lnTo>
                  <a:lnTo>
                    <a:pt x="0" y="135634"/>
                  </a:lnTo>
                  <a:lnTo>
                    <a:pt x="5970" y="135634"/>
                  </a:lnTo>
                  <a:lnTo>
                    <a:pt x="5970" y="147899"/>
                  </a:lnTo>
                  <a:lnTo>
                    <a:pt x="0" y="147899"/>
                  </a:lnTo>
                  <a:lnTo>
                    <a:pt x="0" y="154031"/>
                  </a:lnTo>
                  <a:lnTo>
                    <a:pt x="5970" y="154031"/>
                  </a:lnTo>
                  <a:lnTo>
                    <a:pt x="5970" y="160425"/>
                  </a:lnTo>
                  <a:lnTo>
                    <a:pt x="15332" y="160425"/>
                  </a:lnTo>
                  <a:lnTo>
                    <a:pt x="15332" y="165775"/>
                  </a:lnTo>
                  <a:lnTo>
                    <a:pt x="21497" y="165775"/>
                  </a:lnTo>
                  <a:lnTo>
                    <a:pt x="21497" y="160425"/>
                  </a:lnTo>
                  <a:lnTo>
                    <a:pt x="33729" y="160425"/>
                  </a:lnTo>
                  <a:lnTo>
                    <a:pt x="33729" y="165775"/>
                  </a:lnTo>
                  <a:lnTo>
                    <a:pt x="39862" y="165775"/>
                  </a:lnTo>
                  <a:lnTo>
                    <a:pt x="39862" y="160425"/>
                  </a:lnTo>
                  <a:lnTo>
                    <a:pt x="52127" y="160425"/>
                  </a:lnTo>
                  <a:lnTo>
                    <a:pt x="52127" y="165775"/>
                  </a:lnTo>
                  <a:lnTo>
                    <a:pt x="58260" y="165775"/>
                  </a:lnTo>
                  <a:lnTo>
                    <a:pt x="58260" y="160425"/>
                  </a:lnTo>
                  <a:lnTo>
                    <a:pt x="70492" y="160425"/>
                  </a:lnTo>
                  <a:lnTo>
                    <a:pt x="70492" y="165775"/>
                  </a:lnTo>
                  <a:lnTo>
                    <a:pt x="76657" y="165775"/>
                  </a:lnTo>
                  <a:lnTo>
                    <a:pt x="76657" y="160425"/>
                  </a:lnTo>
                  <a:lnTo>
                    <a:pt x="88890" y="160425"/>
                  </a:lnTo>
                  <a:lnTo>
                    <a:pt x="88890" y="165775"/>
                  </a:lnTo>
                  <a:lnTo>
                    <a:pt x="95022" y="165775"/>
                  </a:lnTo>
                  <a:lnTo>
                    <a:pt x="95022" y="160425"/>
                  </a:lnTo>
                  <a:lnTo>
                    <a:pt x="107287" y="160425"/>
                  </a:lnTo>
                  <a:lnTo>
                    <a:pt x="107287" y="165775"/>
                  </a:lnTo>
                  <a:lnTo>
                    <a:pt x="113420" y="165775"/>
                  </a:lnTo>
                  <a:lnTo>
                    <a:pt x="113420" y="160425"/>
                  </a:lnTo>
                  <a:lnTo>
                    <a:pt x="125685" y="160425"/>
                  </a:lnTo>
                  <a:lnTo>
                    <a:pt x="125685" y="165775"/>
                  </a:lnTo>
                  <a:lnTo>
                    <a:pt x="131817" y="165775"/>
                  </a:lnTo>
                  <a:lnTo>
                    <a:pt x="131817" y="160425"/>
                  </a:lnTo>
                  <a:lnTo>
                    <a:pt x="144050" y="160425"/>
                  </a:lnTo>
                  <a:lnTo>
                    <a:pt x="144050" y="165775"/>
                  </a:lnTo>
                  <a:lnTo>
                    <a:pt x="150182" y="165775"/>
                  </a:lnTo>
                  <a:lnTo>
                    <a:pt x="150182" y="160425"/>
                  </a:lnTo>
                  <a:lnTo>
                    <a:pt x="160229" y="160425"/>
                  </a:lnTo>
                  <a:lnTo>
                    <a:pt x="160229" y="150215"/>
                  </a:lnTo>
                  <a:lnTo>
                    <a:pt x="165775" y="150215"/>
                  </a:lnTo>
                  <a:lnTo>
                    <a:pt x="165775" y="144050"/>
                  </a:lnTo>
                  <a:lnTo>
                    <a:pt x="160229" y="144050"/>
                  </a:lnTo>
                  <a:lnTo>
                    <a:pt x="160229" y="131817"/>
                  </a:lnTo>
                  <a:lnTo>
                    <a:pt x="165775" y="131817"/>
                  </a:lnTo>
                  <a:lnTo>
                    <a:pt x="165775" y="125685"/>
                  </a:lnTo>
                  <a:lnTo>
                    <a:pt x="160229" y="125685"/>
                  </a:lnTo>
                  <a:lnTo>
                    <a:pt x="160229" y="113420"/>
                  </a:lnTo>
                  <a:lnTo>
                    <a:pt x="165775" y="113420"/>
                  </a:lnTo>
                  <a:lnTo>
                    <a:pt x="165775" y="107287"/>
                  </a:lnTo>
                  <a:lnTo>
                    <a:pt x="160229" y="107287"/>
                  </a:lnTo>
                  <a:lnTo>
                    <a:pt x="160229" y="95022"/>
                  </a:lnTo>
                  <a:lnTo>
                    <a:pt x="165775" y="95022"/>
                  </a:lnTo>
                  <a:lnTo>
                    <a:pt x="165775" y="88890"/>
                  </a:lnTo>
                  <a:lnTo>
                    <a:pt x="160229" y="88890"/>
                  </a:lnTo>
                  <a:lnTo>
                    <a:pt x="160229" y="76657"/>
                  </a:lnTo>
                  <a:lnTo>
                    <a:pt x="165775" y="76657"/>
                  </a:lnTo>
                  <a:lnTo>
                    <a:pt x="165775" y="70525"/>
                  </a:lnTo>
                  <a:lnTo>
                    <a:pt x="160229" y="70525"/>
                  </a:lnTo>
                  <a:lnTo>
                    <a:pt x="160229" y="58260"/>
                  </a:lnTo>
                  <a:lnTo>
                    <a:pt x="165775" y="58260"/>
                  </a:lnTo>
                  <a:lnTo>
                    <a:pt x="165775" y="52127"/>
                  </a:lnTo>
                  <a:lnTo>
                    <a:pt x="160229" y="52127"/>
                  </a:lnTo>
                  <a:lnTo>
                    <a:pt x="160229" y="39862"/>
                  </a:lnTo>
                  <a:lnTo>
                    <a:pt x="165775" y="39862"/>
                  </a:lnTo>
                  <a:lnTo>
                    <a:pt x="165775" y="33729"/>
                  </a:lnTo>
                  <a:lnTo>
                    <a:pt x="160229" y="33729"/>
                  </a:lnTo>
                  <a:lnTo>
                    <a:pt x="160229" y="21497"/>
                  </a:lnTo>
                  <a:lnTo>
                    <a:pt x="165775" y="21497"/>
                  </a:lnTo>
                  <a:lnTo>
                    <a:pt x="165775" y="15332"/>
                  </a:lnTo>
                  <a:lnTo>
                    <a:pt x="160229" y="15332"/>
                  </a:lnTo>
                  <a:lnTo>
                    <a:pt x="160229" y="6166"/>
                  </a:lnTo>
                  <a:lnTo>
                    <a:pt x="149660" y="6166"/>
                  </a:lnTo>
                  <a:lnTo>
                    <a:pt x="149660" y="0"/>
                  </a:lnTo>
                  <a:lnTo>
                    <a:pt x="143528" y="0"/>
                  </a:lnTo>
                  <a:lnTo>
                    <a:pt x="143528" y="6166"/>
                  </a:lnTo>
                  <a:lnTo>
                    <a:pt x="131263" y="6166"/>
                  </a:lnTo>
                  <a:lnTo>
                    <a:pt x="131263" y="0"/>
                  </a:lnTo>
                  <a:lnTo>
                    <a:pt x="125130" y="0"/>
                  </a:lnTo>
                  <a:lnTo>
                    <a:pt x="125130" y="6166"/>
                  </a:lnTo>
                  <a:lnTo>
                    <a:pt x="112898" y="6166"/>
                  </a:lnTo>
                  <a:lnTo>
                    <a:pt x="112898" y="0"/>
                  </a:lnTo>
                  <a:lnTo>
                    <a:pt x="106733" y="0"/>
                  </a:lnTo>
                  <a:lnTo>
                    <a:pt x="106733" y="6166"/>
                  </a:lnTo>
                  <a:lnTo>
                    <a:pt x="94500" y="6166"/>
                  </a:lnTo>
                  <a:lnTo>
                    <a:pt x="94500" y="0"/>
                  </a:lnTo>
                  <a:lnTo>
                    <a:pt x="88368" y="0"/>
                  </a:lnTo>
                  <a:lnTo>
                    <a:pt x="88368" y="6166"/>
                  </a:lnTo>
                  <a:lnTo>
                    <a:pt x="76103" y="6166"/>
                  </a:lnTo>
                  <a:lnTo>
                    <a:pt x="76103" y="0"/>
                  </a:lnTo>
                  <a:lnTo>
                    <a:pt x="69970" y="0"/>
                  </a:lnTo>
                  <a:lnTo>
                    <a:pt x="69970" y="6166"/>
                  </a:lnTo>
                  <a:lnTo>
                    <a:pt x="57738" y="6166"/>
                  </a:lnTo>
                  <a:lnTo>
                    <a:pt x="57738" y="0"/>
                  </a:lnTo>
                  <a:lnTo>
                    <a:pt x="51572" y="0"/>
                  </a:lnTo>
                  <a:lnTo>
                    <a:pt x="51572" y="6166"/>
                  </a:lnTo>
                  <a:lnTo>
                    <a:pt x="39340" y="6166"/>
                  </a:lnTo>
                  <a:lnTo>
                    <a:pt x="39340" y="0"/>
                  </a:lnTo>
                  <a:lnTo>
                    <a:pt x="33208" y="0"/>
                  </a:lnTo>
                  <a:lnTo>
                    <a:pt x="33208" y="6166"/>
                  </a:lnTo>
                  <a:lnTo>
                    <a:pt x="20942" y="6166"/>
                  </a:lnTo>
                  <a:lnTo>
                    <a:pt x="2094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19;p31">
              <a:extLst>
                <a:ext uri="{FF2B5EF4-FFF2-40B4-BE49-F238E27FC236}">
                  <a16:creationId xmlns:a16="http://schemas.microsoft.com/office/drawing/2014/main" id="{E4E1A47D-372A-4FDE-B30B-CB59D49FB7D4}"/>
                </a:ext>
              </a:extLst>
            </p:cNvPr>
            <p:cNvSpPr/>
            <p:nvPr/>
          </p:nvSpPr>
          <p:spPr>
            <a:xfrm>
              <a:off x="3416100" y="2463600"/>
              <a:ext cx="460775" cy="768225"/>
            </a:xfrm>
            <a:custGeom>
              <a:avLst/>
              <a:gdLst/>
              <a:ahLst/>
              <a:cxnLst/>
              <a:rect l="l" t="t" r="r" b="b"/>
              <a:pathLst>
                <a:path w="18431" h="30729" extrusionOk="0">
                  <a:moveTo>
                    <a:pt x="12298" y="6166"/>
                  </a:moveTo>
                  <a:lnTo>
                    <a:pt x="12298" y="15789"/>
                  </a:lnTo>
                  <a:lnTo>
                    <a:pt x="6166" y="15789"/>
                  </a:lnTo>
                  <a:lnTo>
                    <a:pt x="6166" y="6166"/>
                  </a:lnTo>
                  <a:close/>
                  <a:moveTo>
                    <a:pt x="1" y="1"/>
                  </a:moveTo>
                  <a:lnTo>
                    <a:pt x="1" y="30729"/>
                  </a:lnTo>
                  <a:lnTo>
                    <a:pt x="6166" y="30729"/>
                  </a:lnTo>
                  <a:lnTo>
                    <a:pt x="6166" y="21921"/>
                  </a:lnTo>
                  <a:lnTo>
                    <a:pt x="12298" y="21921"/>
                  </a:lnTo>
                  <a:lnTo>
                    <a:pt x="12298" y="30729"/>
                  </a:lnTo>
                  <a:lnTo>
                    <a:pt x="18431" y="30729"/>
                  </a:lnTo>
                  <a:lnTo>
                    <a:pt x="184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20;p31">
              <a:extLst>
                <a:ext uri="{FF2B5EF4-FFF2-40B4-BE49-F238E27FC236}">
                  <a16:creationId xmlns:a16="http://schemas.microsoft.com/office/drawing/2014/main" id="{FA81E596-4FE1-42E5-8469-676435DEF3F9}"/>
                </a:ext>
              </a:extLst>
            </p:cNvPr>
            <p:cNvSpPr/>
            <p:nvPr/>
          </p:nvSpPr>
          <p:spPr>
            <a:xfrm>
              <a:off x="4030175" y="2463600"/>
              <a:ext cx="159050" cy="777200"/>
            </a:xfrm>
            <a:custGeom>
              <a:avLst/>
              <a:gdLst/>
              <a:ahLst/>
              <a:cxnLst/>
              <a:rect l="l" t="t" r="r" b="b"/>
              <a:pathLst>
                <a:path w="6362" h="31088" extrusionOk="0">
                  <a:moveTo>
                    <a:pt x="6166" y="1"/>
                  </a:moveTo>
                  <a:lnTo>
                    <a:pt x="0" y="33"/>
                  </a:lnTo>
                  <a:lnTo>
                    <a:pt x="229" y="31087"/>
                  </a:lnTo>
                  <a:lnTo>
                    <a:pt x="6361" y="31055"/>
                  </a:lnTo>
                  <a:lnTo>
                    <a:pt x="616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21;p31">
              <a:extLst>
                <a:ext uri="{FF2B5EF4-FFF2-40B4-BE49-F238E27FC236}">
                  <a16:creationId xmlns:a16="http://schemas.microsoft.com/office/drawing/2014/main" id="{88B8AFAE-C8D8-48F1-AD3B-61D98E007A65}"/>
                </a:ext>
              </a:extLst>
            </p:cNvPr>
            <p:cNvSpPr/>
            <p:nvPr/>
          </p:nvSpPr>
          <p:spPr>
            <a:xfrm>
              <a:off x="209825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22;p31">
              <a:extLst>
                <a:ext uri="{FF2B5EF4-FFF2-40B4-BE49-F238E27FC236}">
                  <a16:creationId xmlns:a16="http://schemas.microsoft.com/office/drawing/2014/main" id="{A729B732-5475-40DC-8763-B7884E7B3C3D}"/>
                </a:ext>
              </a:extLst>
            </p:cNvPr>
            <p:cNvSpPr/>
            <p:nvPr/>
          </p:nvSpPr>
          <p:spPr>
            <a:xfrm>
              <a:off x="2558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23;p31">
              <a:extLst>
                <a:ext uri="{FF2B5EF4-FFF2-40B4-BE49-F238E27FC236}">
                  <a16:creationId xmlns:a16="http://schemas.microsoft.com/office/drawing/2014/main" id="{07E84BEF-BFDB-4C84-9575-1D71EA014DCB}"/>
                </a:ext>
              </a:extLst>
            </p:cNvPr>
            <p:cNvSpPr/>
            <p:nvPr/>
          </p:nvSpPr>
          <p:spPr>
            <a:xfrm>
              <a:off x="3017325" y="238125"/>
              <a:ext cx="154150" cy="384100"/>
            </a:xfrm>
            <a:custGeom>
              <a:avLst/>
              <a:gdLst/>
              <a:ahLst/>
              <a:cxnLst/>
              <a:rect l="l" t="t" r="r" b="b"/>
              <a:pathLst>
                <a:path w="6166" h="15364" extrusionOk="0">
                  <a:moveTo>
                    <a:pt x="0" y="0"/>
                  </a:moveTo>
                  <a:lnTo>
                    <a:pt x="0"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24;p31">
              <a:extLst>
                <a:ext uri="{FF2B5EF4-FFF2-40B4-BE49-F238E27FC236}">
                  <a16:creationId xmlns:a16="http://schemas.microsoft.com/office/drawing/2014/main" id="{36D63639-DBF2-4764-8750-6C1B5E0D6B6E}"/>
                </a:ext>
              </a:extLst>
            </p:cNvPr>
            <p:cNvSpPr/>
            <p:nvPr/>
          </p:nvSpPr>
          <p:spPr>
            <a:xfrm>
              <a:off x="3477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25;p31">
              <a:extLst>
                <a:ext uri="{FF2B5EF4-FFF2-40B4-BE49-F238E27FC236}">
                  <a16:creationId xmlns:a16="http://schemas.microsoft.com/office/drawing/2014/main" id="{3117CCC6-3C22-4593-8670-265E5C7932A0}"/>
                </a:ext>
              </a:extLst>
            </p:cNvPr>
            <p:cNvSpPr/>
            <p:nvPr/>
          </p:nvSpPr>
          <p:spPr>
            <a:xfrm>
              <a:off x="3937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26;p31">
              <a:extLst>
                <a:ext uri="{FF2B5EF4-FFF2-40B4-BE49-F238E27FC236}">
                  <a16:creationId xmlns:a16="http://schemas.microsoft.com/office/drawing/2014/main" id="{56566AF6-DA07-43A9-8DBD-7EB25E372781}"/>
                </a:ext>
              </a:extLst>
            </p:cNvPr>
            <p:cNvSpPr/>
            <p:nvPr/>
          </p:nvSpPr>
          <p:spPr>
            <a:xfrm>
              <a:off x="4396325" y="238125"/>
              <a:ext cx="154150" cy="384100"/>
            </a:xfrm>
            <a:custGeom>
              <a:avLst/>
              <a:gdLst/>
              <a:ahLst/>
              <a:cxnLst/>
              <a:rect l="l" t="t" r="r" b="b"/>
              <a:pathLst>
                <a:path w="6166" h="15364"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27;p31">
              <a:extLst>
                <a:ext uri="{FF2B5EF4-FFF2-40B4-BE49-F238E27FC236}">
                  <a16:creationId xmlns:a16="http://schemas.microsoft.com/office/drawing/2014/main" id="{6985A3D7-44ED-45BE-AB2B-717B01C35AC2}"/>
                </a:ext>
              </a:extLst>
            </p:cNvPr>
            <p:cNvSpPr/>
            <p:nvPr/>
          </p:nvSpPr>
          <p:spPr>
            <a:xfrm>
              <a:off x="4856275" y="238125"/>
              <a:ext cx="153325" cy="384100"/>
            </a:xfrm>
            <a:custGeom>
              <a:avLst/>
              <a:gdLst/>
              <a:ahLst/>
              <a:cxnLst/>
              <a:rect l="l" t="t" r="r" b="b"/>
              <a:pathLst>
                <a:path w="6133" h="15364"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28;p31">
              <a:extLst>
                <a:ext uri="{FF2B5EF4-FFF2-40B4-BE49-F238E27FC236}">
                  <a16:creationId xmlns:a16="http://schemas.microsoft.com/office/drawing/2014/main" id="{56665E18-80C3-4E57-8233-8451DD61DE33}"/>
                </a:ext>
              </a:extLst>
            </p:cNvPr>
            <p:cNvSpPr/>
            <p:nvPr/>
          </p:nvSpPr>
          <p:spPr>
            <a:xfrm>
              <a:off x="5316200" y="238125"/>
              <a:ext cx="153350" cy="384100"/>
            </a:xfrm>
            <a:custGeom>
              <a:avLst/>
              <a:gdLst/>
              <a:ahLst/>
              <a:cxnLst/>
              <a:rect l="l" t="t" r="r" b="b"/>
              <a:pathLst>
                <a:path w="6134" h="15364"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29;p31">
              <a:extLst>
                <a:ext uri="{FF2B5EF4-FFF2-40B4-BE49-F238E27FC236}">
                  <a16:creationId xmlns:a16="http://schemas.microsoft.com/office/drawing/2014/main" id="{731B330A-247C-49F5-8891-293AF2602DC4}"/>
                </a:ext>
              </a:extLst>
            </p:cNvPr>
            <p:cNvSpPr/>
            <p:nvPr/>
          </p:nvSpPr>
          <p:spPr>
            <a:xfrm>
              <a:off x="1190625" y="4472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30;p31">
              <a:extLst>
                <a:ext uri="{FF2B5EF4-FFF2-40B4-BE49-F238E27FC236}">
                  <a16:creationId xmlns:a16="http://schemas.microsoft.com/office/drawing/2014/main" id="{70E291F4-5340-4B7E-8BB2-522CF04236DB}"/>
                </a:ext>
              </a:extLst>
            </p:cNvPr>
            <p:cNvSpPr/>
            <p:nvPr/>
          </p:nvSpPr>
          <p:spPr>
            <a:xfrm>
              <a:off x="1190625" y="4013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1;p31">
              <a:extLst>
                <a:ext uri="{FF2B5EF4-FFF2-40B4-BE49-F238E27FC236}">
                  <a16:creationId xmlns:a16="http://schemas.microsoft.com/office/drawing/2014/main" id="{B6A731A0-9BB9-4CE1-AECC-AA7A100331AF}"/>
                </a:ext>
              </a:extLst>
            </p:cNvPr>
            <p:cNvSpPr/>
            <p:nvPr/>
          </p:nvSpPr>
          <p:spPr>
            <a:xfrm>
              <a:off x="1190625" y="3553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32;p31">
              <a:extLst>
                <a:ext uri="{FF2B5EF4-FFF2-40B4-BE49-F238E27FC236}">
                  <a16:creationId xmlns:a16="http://schemas.microsoft.com/office/drawing/2014/main" id="{57DD180E-D195-4E16-B687-77DD2AF66BC1}"/>
                </a:ext>
              </a:extLst>
            </p:cNvPr>
            <p:cNvSpPr/>
            <p:nvPr/>
          </p:nvSpPr>
          <p:spPr>
            <a:xfrm>
              <a:off x="1190625" y="3093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3;p31">
              <a:extLst>
                <a:ext uri="{FF2B5EF4-FFF2-40B4-BE49-F238E27FC236}">
                  <a16:creationId xmlns:a16="http://schemas.microsoft.com/office/drawing/2014/main" id="{641EBC2B-A890-42C6-AB6D-93E0C66F488A}"/>
                </a:ext>
              </a:extLst>
            </p:cNvPr>
            <p:cNvSpPr/>
            <p:nvPr/>
          </p:nvSpPr>
          <p:spPr>
            <a:xfrm>
              <a:off x="1190625" y="2634050"/>
              <a:ext cx="384100" cy="153325"/>
            </a:xfrm>
            <a:custGeom>
              <a:avLst/>
              <a:gdLst/>
              <a:ahLst/>
              <a:cxnLst/>
              <a:rect l="l" t="t" r="r" b="b"/>
              <a:pathLst>
                <a:path w="15364"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34;p31">
              <a:extLst>
                <a:ext uri="{FF2B5EF4-FFF2-40B4-BE49-F238E27FC236}">
                  <a16:creationId xmlns:a16="http://schemas.microsoft.com/office/drawing/2014/main" id="{94DFA333-0FD5-4E45-8DD4-5A526E7B3247}"/>
                </a:ext>
              </a:extLst>
            </p:cNvPr>
            <p:cNvSpPr/>
            <p:nvPr/>
          </p:nvSpPr>
          <p:spPr>
            <a:xfrm>
              <a:off x="1190625" y="2174100"/>
              <a:ext cx="384100" cy="154150"/>
            </a:xfrm>
            <a:custGeom>
              <a:avLst/>
              <a:gdLst/>
              <a:ahLst/>
              <a:cxnLst/>
              <a:rect l="l" t="t" r="r" b="b"/>
              <a:pathLst>
                <a:path w="15364"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5;p31">
              <a:extLst>
                <a:ext uri="{FF2B5EF4-FFF2-40B4-BE49-F238E27FC236}">
                  <a16:creationId xmlns:a16="http://schemas.microsoft.com/office/drawing/2014/main" id="{02058E97-7C8E-4243-AEDF-6CBE606FB12A}"/>
                </a:ext>
              </a:extLst>
            </p:cNvPr>
            <p:cNvSpPr/>
            <p:nvPr/>
          </p:nvSpPr>
          <p:spPr>
            <a:xfrm>
              <a:off x="1190625" y="1714975"/>
              <a:ext cx="384100" cy="153350"/>
            </a:xfrm>
            <a:custGeom>
              <a:avLst/>
              <a:gdLst/>
              <a:ahLst/>
              <a:cxnLst/>
              <a:rect l="l" t="t" r="r" b="b"/>
              <a:pathLst>
                <a:path w="15364"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36;p31">
              <a:extLst>
                <a:ext uri="{FF2B5EF4-FFF2-40B4-BE49-F238E27FC236}">
                  <a16:creationId xmlns:a16="http://schemas.microsoft.com/office/drawing/2014/main" id="{47A25327-4C56-4792-9172-C9E86E7B86D0}"/>
                </a:ext>
              </a:extLst>
            </p:cNvPr>
            <p:cNvSpPr/>
            <p:nvPr/>
          </p:nvSpPr>
          <p:spPr>
            <a:xfrm>
              <a:off x="1190625" y="1255025"/>
              <a:ext cx="384100" cy="153350"/>
            </a:xfrm>
            <a:custGeom>
              <a:avLst/>
              <a:gdLst/>
              <a:ahLst/>
              <a:cxnLst/>
              <a:rect l="l" t="t" r="r" b="b"/>
              <a:pathLst>
                <a:path w="15364" h="6134" extrusionOk="0">
                  <a:moveTo>
                    <a:pt x="0" y="1"/>
                  </a:moveTo>
                  <a:lnTo>
                    <a:pt x="0" y="6134"/>
                  </a:lnTo>
                  <a:lnTo>
                    <a:pt x="15364" y="6134"/>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7;p31">
              <a:extLst>
                <a:ext uri="{FF2B5EF4-FFF2-40B4-BE49-F238E27FC236}">
                  <a16:creationId xmlns:a16="http://schemas.microsoft.com/office/drawing/2014/main" id="{508F4F12-6CAD-407A-B4BD-9D8184A61B21}"/>
                </a:ext>
              </a:extLst>
            </p:cNvPr>
            <p:cNvSpPr/>
            <p:nvPr/>
          </p:nvSpPr>
          <p:spPr>
            <a:xfrm>
              <a:off x="532925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38;p31">
              <a:extLst>
                <a:ext uri="{FF2B5EF4-FFF2-40B4-BE49-F238E27FC236}">
                  <a16:creationId xmlns:a16="http://schemas.microsoft.com/office/drawing/2014/main" id="{F6457AAC-1A72-46A9-BEF8-102201BDDF3E}"/>
                </a:ext>
              </a:extLst>
            </p:cNvPr>
            <p:cNvSpPr/>
            <p:nvPr/>
          </p:nvSpPr>
          <p:spPr>
            <a:xfrm>
              <a:off x="4870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9;p31">
              <a:extLst>
                <a:ext uri="{FF2B5EF4-FFF2-40B4-BE49-F238E27FC236}">
                  <a16:creationId xmlns:a16="http://schemas.microsoft.com/office/drawing/2014/main" id="{6BA69FF4-CF87-415C-A5C6-0E88751CBE08}"/>
                </a:ext>
              </a:extLst>
            </p:cNvPr>
            <p:cNvSpPr/>
            <p:nvPr/>
          </p:nvSpPr>
          <p:spPr>
            <a:xfrm>
              <a:off x="4410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40;p31">
              <a:extLst>
                <a:ext uri="{FF2B5EF4-FFF2-40B4-BE49-F238E27FC236}">
                  <a16:creationId xmlns:a16="http://schemas.microsoft.com/office/drawing/2014/main" id="{05E8D937-E29A-4AC7-A675-FBC90A6221EC}"/>
                </a:ext>
              </a:extLst>
            </p:cNvPr>
            <p:cNvSpPr/>
            <p:nvPr/>
          </p:nvSpPr>
          <p:spPr>
            <a:xfrm>
              <a:off x="3950250"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41;p31">
              <a:extLst>
                <a:ext uri="{FF2B5EF4-FFF2-40B4-BE49-F238E27FC236}">
                  <a16:creationId xmlns:a16="http://schemas.microsoft.com/office/drawing/2014/main" id="{97A3D81B-277C-47C5-8C05-2C3EDF04D881}"/>
                </a:ext>
              </a:extLst>
            </p:cNvPr>
            <p:cNvSpPr/>
            <p:nvPr/>
          </p:nvSpPr>
          <p:spPr>
            <a:xfrm>
              <a:off x="3491125" y="5073200"/>
              <a:ext cx="153350" cy="384125"/>
            </a:xfrm>
            <a:custGeom>
              <a:avLst/>
              <a:gdLst/>
              <a:ahLst/>
              <a:cxnLst/>
              <a:rect l="l" t="t" r="r" b="b"/>
              <a:pathLst>
                <a:path w="6134" h="15365" extrusionOk="0">
                  <a:moveTo>
                    <a:pt x="1" y="0"/>
                  </a:moveTo>
                  <a:lnTo>
                    <a:pt x="1"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42;p31">
              <a:extLst>
                <a:ext uri="{FF2B5EF4-FFF2-40B4-BE49-F238E27FC236}">
                  <a16:creationId xmlns:a16="http://schemas.microsoft.com/office/drawing/2014/main" id="{CA00E322-6381-4DBF-95D7-85E66B347741}"/>
                </a:ext>
              </a:extLst>
            </p:cNvPr>
            <p:cNvSpPr/>
            <p:nvPr/>
          </p:nvSpPr>
          <p:spPr>
            <a:xfrm>
              <a:off x="303120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43;p31">
              <a:extLst>
                <a:ext uri="{FF2B5EF4-FFF2-40B4-BE49-F238E27FC236}">
                  <a16:creationId xmlns:a16="http://schemas.microsoft.com/office/drawing/2014/main" id="{46B8E88F-CE83-4077-A4DD-4181DB0FC801}"/>
                </a:ext>
              </a:extLst>
            </p:cNvPr>
            <p:cNvSpPr/>
            <p:nvPr/>
          </p:nvSpPr>
          <p:spPr>
            <a:xfrm>
              <a:off x="2571250" y="5073200"/>
              <a:ext cx="153325" cy="384125"/>
            </a:xfrm>
            <a:custGeom>
              <a:avLst/>
              <a:gdLst/>
              <a:ahLst/>
              <a:cxnLst/>
              <a:rect l="l" t="t" r="r" b="b"/>
              <a:pathLst>
                <a:path w="6133" h="15365" extrusionOk="0">
                  <a:moveTo>
                    <a:pt x="0" y="0"/>
                  </a:moveTo>
                  <a:lnTo>
                    <a:pt x="0" y="15364"/>
                  </a:lnTo>
                  <a:lnTo>
                    <a:pt x="6133" y="15364"/>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44;p31">
              <a:extLst>
                <a:ext uri="{FF2B5EF4-FFF2-40B4-BE49-F238E27FC236}">
                  <a16:creationId xmlns:a16="http://schemas.microsoft.com/office/drawing/2014/main" id="{D7BFEF73-14FB-4123-BE31-A877E10F1309}"/>
                </a:ext>
              </a:extLst>
            </p:cNvPr>
            <p:cNvSpPr/>
            <p:nvPr/>
          </p:nvSpPr>
          <p:spPr>
            <a:xfrm>
              <a:off x="2111300" y="5073200"/>
              <a:ext cx="154150" cy="384125"/>
            </a:xfrm>
            <a:custGeom>
              <a:avLst/>
              <a:gdLst/>
              <a:ahLst/>
              <a:cxnLst/>
              <a:rect l="l" t="t" r="r" b="b"/>
              <a:pathLst>
                <a:path w="6166" h="15365" extrusionOk="0">
                  <a:moveTo>
                    <a:pt x="1" y="0"/>
                  </a:moveTo>
                  <a:lnTo>
                    <a:pt x="1" y="15364"/>
                  </a:lnTo>
                  <a:lnTo>
                    <a:pt x="6166" y="15364"/>
                  </a:lnTo>
                  <a:lnTo>
                    <a:pt x="6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45;p31">
              <a:extLst>
                <a:ext uri="{FF2B5EF4-FFF2-40B4-BE49-F238E27FC236}">
                  <a16:creationId xmlns:a16="http://schemas.microsoft.com/office/drawing/2014/main" id="{2F666234-B90B-4B8C-B469-53AE27F27694}"/>
                </a:ext>
              </a:extLst>
            </p:cNvPr>
            <p:cNvSpPr/>
            <p:nvPr/>
          </p:nvSpPr>
          <p:spPr>
            <a:xfrm>
              <a:off x="6025700" y="115880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46;p31">
              <a:extLst>
                <a:ext uri="{FF2B5EF4-FFF2-40B4-BE49-F238E27FC236}">
                  <a16:creationId xmlns:a16="http://schemas.microsoft.com/office/drawing/2014/main" id="{4851CE24-2043-48EA-BB33-EC08C361A910}"/>
                </a:ext>
              </a:extLst>
            </p:cNvPr>
            <p:cNvSpPr/>
            <p:nvPr/>
          </p:nvSpPr>
          <p:spPr>
            <a:xfrm>
              <a:off x="6025700" y="161875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47;p31">
              <a:extLst>
                <a:ext uri="{FF2B5EF4-FFF2-40B4-BE49-F238E27FC236}">
                  <a16:creationId xmlns:a16="http://schemas.microsoft.com/office/drawing/2014/main" id="{2DFBD2A0-2E51-465B-915D-CFDBA96E2008}"/>
                </a:ext>
              </a:extLst>
            </p:cNvPr>
            <p:cNvSpPr/>
            <p:nvPr/>
          </p:nvSpPr>
          <p:spPr>
            <a:xfrm>
              <a:off x="6025700" y="2078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48;p31">
              <a:extLst>
                <a:ext uri="{FF2B5EF4-FFF2-40B4-BE49-F238E27FC236}">
                  <a16:creationId xmlns:a16="http://schemas.microsoft.com/office/drawing/2014/main" id="{38A7E396-082C-4609-9593-69F0DE093D68}"/>
                </a:ext>
              </a:extLst>
            </p:cNvPr>
            <p:cNvSpPr/>
            <p:nvPr/>
          </p:nvSpPr>
          <p:spPr>
            <a:xfrm>
              <a:off x="6025700" y="2538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49;p31">
              <a:extLst>
                <a:ext uri="{FF2B5EF4-FFF2-40B4-BE49-F238E27FC236}">
                  <a16:creationId xmlns:a16="http://schemas.microsoft.com/office/drawing/2014/main" id="{3878FA66-512D-4BA5-A21A-7185B7B974A1}"/>
                </a:ext>
              </a:extLst>
            </p:cNvPr>
            <p:cNvSpPr/>
            <p:nvPr/>
          </p:nvSpPr>
          <p:spPr>
            <a:xfrm>
              <a:off x="6025700" y="2997750"/>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50;p31">
              <a:extLst>
                <a:ext uri="{FF2B5EF4-FFF2-40B4-BE49-F238E27FC236}">
                  <a16:creationId xmlns:a16="http://schemas.microsoft.com/office/drawing/2014/main" id="{B0F0775B-3EEF-4416-A8BB-6171CB958E2B}"/>
                </a:ext>
              </a:extLst>
            </p:cNvPr>
            <p:cNvSpPr/>
            <p:nvPr/>
          </p:nvSpPr>
          <p:spPr>
            <a:xfrm>
              <a:off x="6025700" y="3457700"/>
              <a:ext cx="384125" cy="153325"/>
            </a:xfrm>
            <a:custGeom>
              <a:avLst/>
              <a:gdLst/>
              <a:ahLst/>
              <a:cxnLst/>
              <a:rect l="l" t="t" r="r" b="b"/>
              <a:pathLst>
                <a:path w="15365" h="6133" extrusionOk="0">
                  <a:moveTo>
                    <a:pt x="0" y="0"/>
                  </a:moveTo>
                  <a:lnTo>
                    <a:pt x="0" y="6133"/>
                  </a:lnTo>
                  <a:lnTo>
                    <a:pt x="15364" y="6133"/>
                  </a:lnTo>
                  <a:lnTo>
                    <a:pt x="153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51;p31">
              <a:extLst>
                <a:ext uri="{FF2B5EF4-FFF2-40B4-BE49-F238E27FC236}">
                  <a16:creationId xmlns:a16="http://schemas.microsoft.com/office/drawing/2014/main" id="{D30ED9ED-953A-46C3-A812-B266E06CA1B5}"/>
                </a:ext>
              </a:extLst>
            </p:cNvPr>
            <p:cNvSpPr/>
            <p:nvPr/>
          </p:nvSpPr>
          <p:spPr>
            <a:xfrm>
              <a:off x="6025700" y="3917625"/>
              <a:ext cx="384125" cy="153350"/>
            </a:xfrm>
            <a:custGeom>
              <a:avLst/>
              <a:gdLst/>
              <a:ahLst/>
              <a:cxnLst/>
              <a:rect l="l" t="t" r="r" b="b"/>
              <a:pathLst>
                <a:path w="15365" h="6134" extrusionOk="0">
                  <a:moveTo>
                    <a:pt x="0" y="1"/>
                  </a:moveTo>
                  <a:lnTo>
                    <a:pt x="0" y="6133"/>
                  </a:lnTo>
                  <a:lnTo>
                    <a:pt x="15364" y="6133"/>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52;p31">
              <a:extLst>
                <a:ext uri="{FF2B5EF4-FFF2-40B4-BE49-F238E27FC236}">
                  <a16:creationId xmlns:a16="http://schemas.microsoft.com/office/drawing/2014/main" id="{C430EF3B-2049-4022-AE2D-483C3C72DDB4}"/>
                </a:ext>
              </a:extLst>
            </p:cNvPr>
            <p:cNvSpPr/>
            <p:nvPr/>
          </p:nvSpPr>
          <p:spPr>
            <a:xfrm>
              <a:off x="6025700" y="4376750"/>
              <a:ext cx="384125" cy="154150"/>
            </a:xfrm>
            <a:custGeom>
              <a:avLst/>
              <a:gdLst/>
              <a:ahLst/>
              <a:cxnLst/>
              <a:rect l="l" t="t" r="r" b="b"/>
              <a:pathLst>
                <a:path w="15365" h="6166" extrusionOk="0">
                  <a:moveTo>
                    <a:pt x="0" y="1"/>
                  </a:moveTo>
                  <a:lnTo>
                    <a:pt x="0" y="6166"/>
                  </a:lnTo>
                  <a:lnTo>
                    <a:pt x="15364" y="6166"/>
                  </a:lnTo>
                  <a:lnTo>
                    <a:pt x="153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219;p31">
            <a:extLst>
              <a:ext uri="{FF2B5EF4-FFF2-40B4-BE49-F238E27FC236}">
                <a16:creationId xmlns:a16="http://schemas.microsoft.com/office/drawing/2014/main" id="{EFF9AAAA-588A-4A2A-8AA2-CD09C7E1D751}"/>
              </a:ext>
            </a:extLst>
          </p:cNvPr>
          <p:cNvGrpSpPr/>
          <p:nvPr/>
        </p:nvGrpSpPr>
        <p:grpSpPr>
          <a:xfrm>
            <a:off x="4382116" y="2802374"/>
            <a:ext cx="379767" cy="380480"/>
            <a:chOff x="1195500" y="238125"/>
            <a:chExt cx="5209425" cy="5219200"/>
          </a:xfrm>
        </p:grpSpPr>
        <p:sp>
          <p:nvSpPr>
            <p:cNvPr id="147" name="Google Shape;220;p31">
              <a:extLst>
                <a:ext uri="{FF2B5EF4-FFF2-40B4-BE49-F238E27FC236}">
                  <a16:creationId xmlns:a16="http://schemas.microsoft.com/office/drawing/2014/main" id="{61ED4172-8F21-4177-8361-3C1A79D7741C}"/>
                </a:ext>
              </a:extLst>
            </p:cNvPr>
            <p:cNvSpPr/>
            <p:nvPr/>
          </p:nvSpPr>
          <p:spPr>
            <a:xfrm>
              <a:off x="2651175" y="2689500"/>
              <a:ext cx="2460375" cy="2767825"/>
            </a:xfrm>
            <a:custGeom>
              <a:avLst/>
              <a:gdLst/>
              <a:ahLst/>
              <a:cxnLst/>
              <a:rect l="l" t="t" r="r" b="b"/>
              <a:pathLst>
                <a:path w="98415" h="110713" extrusionOk="0">
                  <a:moveTo>
                    <a:pt x="16082" y="6655"/>
                  </a:moveTo>
                  <a:cubicBezTo>
                    <a:pt x="19637" y="7927"/>
                    <a:pt x="22214" y="11319"/>
                    <a:pt x="22214" y="15332"/>
                  </a:cubicBezTo>
                  <a:lnTo>
                    <a:pt x="22214" y="27205"/>
                  </a:lnTo>
                  <a:lnTo>
                    <a:pt x="16082" y="27205"/>
                  </a:lnTo>
                  <a:lnTo>
                    <a:pt x="16082" y="6655"/>
                  </a:lnTo>
                  <a:close/>
                  <a:moveTo>
                    <a:pt x="43273" y="17616"/>
                  </a:moveTo>
                  <a:cubicBezTo>
                    <a:pt x="44439" y="17616"/>
                    <a:pt x="45604" y="18017"/>
                    <a:pt x="46549" y="18822"/>
                  </a:cubicBezTo>
                  <a:lnTo>
                    <a:pt x="38165" y="27205"/>
                  </a:lnTo>
                  <a:lnTo>
                    <a:pt x="31609" y="27205"/>
                  </a:lnTo>
                  <a:lnTo>
                    <a:pt x="39699" y="19083"/>
                  </a:lnTo>
                  <a:cubicBezTo>
                    <a:pt x="40692" y="18106"/>
                    <a:pt x="41983" y="17616"/>
                    <a:pt x="43273" y="17616"/>
                  </a:cubicBezTo>
                  <a:close/>
                  <a:moveTo>
                    <a:pt x="58553" y="17582"/>
                  </a:moveTo>
                  <a:cubicBezTo>
                    <a:pt x="59434" y="17582"/>
                    <a:pt x="60282" y="17811"/>
                    <a:pt x="61032" y="18202"/>
                  </a:cubicBezTo>
                  <a:lnTo>
                    <a:pt x="52061" y="27205"/>
                  </a:lnTo>
                  <a:lnTo>
                    <a:pt x="46842" y="27205"/>
                  </a:lnTo>
                  <a:lnTo>
                    <a:pt x="54997" y="19050"/>
                  </a:lnTo>
                  <a:cubicBezTo>
                    <a:pt x="55943" y="18104"/>
                    <a:pt x="57215" y="17582"/>
                    <a:pt x="58553" y="17582"/>
                  </a:cubicBezTo>
                  <a:close/>
                  <a:moveTo>
                    <a:pt x="73906" y="16088"/>
                  </a:moveTo>
                  <a:cubicBezTo>
                    <a:pt x="74905" y="16088"/>
                    <a:pt x="75901" y="16379"/>
                    <a:pt x="76755" y="16963"/>
                  </a:cubicBezTo>
                  <a:lnTo>
                    <a:pt x="66512" y="27205"/>
                  </a:lnTo>
                  <a:lnTo>
                    <a:pt x="60706" y="27205"/>
                  </a:lnTo>
                  <a:lnTo>
                    <a:pt x="70329" y="17550"/>
                  </a:lnTo>
                  <a:cubicBezTo>
                    <a:pt x="71322" y="16575"/>
                    <a:pt x="72616" y="16088"/>
                    <a:pt x="73906" y="16088"/>
                  </a:cubicBezTo>
                  <a:close/>
                  <a:moveTo>
                    <a:pt x="9949" y="0"/>
                  </a:moveTo>
                  <a:lnTo>
                    <a:pt x="9949" y="28314"/>
                  </a:lnTo>
                  <a:cubicBezTo>
                    <a:pt x="4143" y="30663"/>
                    <a:pt x="0" y="36371"/>
                    <a:pt x="0" y="43026"/>
                  </a:cubicBezTo>
                  <a:lnTo>
                    <a:pt x="0" y="110712"/>
                  </a:lnTo>
                  <a:lnTo>
                    <a:pt x="6133" y="110712"/>
                  </a:lnTo>
                  <a:lnTo>
                    <a:pt x="6133" y="43026"/>
                  </a:lnTo>
                  <a:cubicBezTo>
                    <a:pt x="6133" y="37676"/>
                    <a:pt x="10471" y="33305"/>
                    <a:pt x="15821" y="33305"/>
                  </a:cubicBezTo>
                  <a:lnTo>
                    <a:pt x="69056" y="33305"/>
                  </a:lnTo>
                  <a:lnTo>
                    <a:pt x="86443" y="15951"/>
                  </a:lnTo>
                  <a:cubicBezTo>
                    <a:pt x="87112" y="15283"/>
                    <a:pt x="87984" y="14948"/>
                    <a:pt x="88861" y="14948"/>
                  </a:cubicBezTo>
                  <a:cubicBezTo>
                    <a:pt x="89737" y="14948"/>
                    <a:pt x="90618" y="15283"/>
                    <a:pt x="91303" y="15951"/>
                  </a:cubicBezTo>
                  <a:cubicBezTo>
                    <a:pt x="92641" y="17289"/>
                    <a:pt x="92641" y="19474"/>
                    <a:pt x="91303" y="20812"/>
                  </a:cubicBezTo>
                  <a:lnTo>
                    <a:pt x="69220" y="42895"/>
                  </a:lnTo>
                  <a:lnTo>
                    <a:pt x="21464" y="42895"/>
                  </a:lnTo>
                  <a:lnTo>
                    <a:pt x="21464" y="49028"/>
                  </a:lnTo>
                  <a:lnTo>
                    <a:pt x="27564" y="49028"/>
                  </a:lnTo>
                  <a:lnTo>
                    <a:pt x="27564" y="110712"/>
                  </a:lnTo>
                  <a:lnTo>
                    <a:pt x="33697" y="110712"/>
                  </a:lnTo>
                  <a:lnTo>
                    <a:pt x="33697" y="49028"/>
                  </a:lnTo>
                  <a:lnTo>
                    <a:pt x="71731" y="49028"/>
                  </a:lnTo>
                  <a:lnTo>
                    <a:pt x="95609" y="25150"/>
                  </a:lnTo>
                  <a:cubicBezTo>
                    <a:pt x="97436" y="23324"/>
                    <a:pt x="98414" y="20942"/>
                    <a:pt x="98414" y="18365"/>
                  </a:cubicBezTo>
                  <a:cubicBezTo>
                    <a:pt x="98414" y="15821"/>
                    <a:pt x="97436" y="13440"/>
                    <a:pt x="95609" y="11613"/>
                  </a:cubicBezTo>
                  <a:cubicBezTo>
                    <a:pt x="93815" y="9819"/>
                    <a:pt x="91401" y="8808"/>
                    <a:pt x="88857" y="8808"/>
                  </a:cubicBezTo>
                  <a:cubicBezTo>
                    <a:pt x="86312" y="8808"/>
                    <a:pt x="83898" y="9819"/>
                    <a:pt x="82104" y="11613"/>
                  </a:cubicBezTo>
                  <a:lnTo>
                    <a:pt x="81126" y="12592"/>
                  </a:lnTo>
                  <a:cubicBezTo>
                    <a:pt x="79047" y="10836"/>
                    <a:pt x="76482" y="9961"/>
                    <a:pt x="73920" y="9961"/>
                  </a:cubicBezTo>
                  <a:cubicBezTo>
                    <a:pt x="71054" y="9961"/>
                    <a:pt x="68193" y="11057"/>
                    <a:pt x="66023" y="13244"/>
                  </a:cubicBezTo>
                  <a:lnTo>
                    <a:pt x="65436" y="13799"/>
                  </a:lnTo>
                  <a:cubicBezTo>
                    <a:pt x="63478" y="12265"/>
                    <a:pt x="61097" y="11450"/>
                    <a:pt x="58553" y="11450"/>
                  </a:cubicBezTo>
                  <a:cubicBezTo>
                    <a:pt x="55682" y="11450"/>
                    <a:pt x="52975" y="12526"/>
                    <a:pt x="50887" y="14484"/>
                  </a:cubicBezTo>
                  <a:cubicBezTo>
                    <a:pt x="48753" y="12493"/>
                    <a:pt x="46020" y="11497"/>
                    <a:pt x="43284" y="11497"/>
                  </a:cubicBezTo>
                  <a:cubicBezTo>
                    <a:pt x="40417" y="11497"/>
                    <a:pt x="37547" y="12590"/>
                    <a:pt x="35360" y="14777"/>
                  </a:cubicBezTo>
                  <a:lnTo>
                    <a:pt x="28347" y="21790"/>
                  </a:lnTo>
                  <a:lnTo>
                    <a:pt x="28347" y="15332"/>
                  </a:lnTo>
                  <a:cubicBezTo>
                    <a:pt x="28347" y="6883"/>
                    <a:pt x="21464" y="0"/>
                    <a:pt x="1301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21;p31">
              <a:extLst>
                <a:ext uri="{FF2B5EF4-FFF2-40B4-BE49-F238E27FC236}">
                  <a16:creationId xmlns:a16="http://schemas.microsoft.com/office/drawing/2014/main" id="{3E3F82CF-C963-462B-B8A2-21E43550FFEB}"/>
                </a:ext>
              </a:extLst>
            </p:cNvPr>
            <p:cNvSpPr/>
            <p:nvPr/>
          </p:nvSpPr>
          <p:spPr>
            <a:xfrm>
              <a:off x="3111100" y="774700"/>
              <a:ext cx="1531525" cy="1531525"/>
            </a:xfrm>
            <a:custGeom>
              <a:avLst/>
              <a:gdLst/>
              <a:ahLst/>
              <a:cxnLst/>
              <a:rect l="l" t="t" r="r" b="b"/>
              <a:pathLst>
                <a:path w="61261" h="61261" extrusionOk="0">
                  <a:moveTo>
                    <a:pt x="30631" y="6101"/>
                  </a:moveTo>
                  <a:cubicBezTo>
                    <a:pt x="44135" y="6101"/>
                    <a:pt x="55128" y="17126"/>
                    <a:pt x="55128" y="30631"/>
                  </a:cubicBezTo>
                  <a:cubicBezTo>
                    <a:pt x="55128" y="44136"/>
                    <a:pt x="44135" y="55128"/>
                    <a:pt x="30631" y="55128"/>
                  </a:cubicBezTo>
                  <a:cubicBezTo>
                    <a:pt x="17126" y="55128"/>
                    <a:pt x="6101" y="44136"/>
                    <a:pt x="6101" y="30631"/>
                  </a:cubicBezTo>
                  <a:cubicBezTo>
                    <a:pt x="6101" y="17126"/>
                    <a:pt x="17126" y="6101"/>
                    <a:pt x="30631" y="6101"/>
                  </a:cubicBezTo>
                  <a:close/>
                  <a:moveTo>
                    <a:pt x="30631" y="1"/>
                  </a:moveTo>
                  <a:cubicBezTo>
                    <a:pt x="13734" y="1"/>
                    <a:pt x="1" y="13734"/>
                    <a:pt x="1" y="30631"/>
                  </a:cubicBezTo>
                  <a:cubicBezTo>
                    <a:pt x="1" y="47528"/>
                    <a:pt x="13734" y="61261"/>
                    <a:pt x="30631" y="61261"/>
                  </a:cubicBezTo>
                  <a:cubicBezTo>
                    <a:pt x="47528" y="61261"/>
                    <a:pt x="61261" y="47528"/>
                    <a:pt x="61261" y="30631"/>
                  </a:cubicBezTo>
                  <a:cubicBezTo>
                    <a:pt x="61261" y="13734"/>
                    <a:pt x="47528" y="1"/>
                    <a:pt x="3063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22;p31">
              <a:extLst>
                <a:ext uri="{FF2B5EF4-FFF2-40B4-BE49-F238E27FC236}">
                  <a16:creationId xmlns:a16="http://schemas.microsoft.com/office/drawing/2014/main" id="{4541B519-D2C7-4E33-8D80-F7173FB7B1D6}"/>
                </a:ext>
              </a:extLst>
            </p:cNvPr>
            <p:cNvSpPr/>
            <p:nvPr/>
          </p:nvSpPr>
          <p:spPr>
            <a:xfrm>
              <a:off x="3800200" y="14638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23;p31">
              <a:extLst>
                <a:ext uri="{FF2B5EF4-FFF2-40B4-BE49-F238E27FC236}">
                  <a16:creationId xmlns:a16="http://schemas.microsoft.com/office/drawing/2014/main" id="{A4342D5D-3BBE-4C51-A0FD-8BB12CB60A6C}"/>
                </a:ext>
              </a:extLst>
            </p:cNvPr>
            <p:cNvSpPr/>
            <p:nvPr/>
          </p:nvSpPr>
          <p:spPr>
            <a:xfrm>
              <a:off x="3800200"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24;p31">
              <a:extLst>
                <a:ext uri="{FF2B5EF4-FFF2-40B4-BE49-F238E27FC236}">
                  <a16:creationId xmlns:a16="http://schemas.microsoft.com/office/drawing/2014/main" id="{1138E081-6F48-478C-959C-AB4AC3DA90B2}"/>
                </a:ext>
              </a:extLst>
            </p:cNvPr>
            <p:cNvSpPr/>
            <p:nvPr/>
          </p:nvSpPr>
          <p:spPr>
            <a:xfrm>
              <a:off x="2996950" y="679300"/>
              <a:ext cx="216125" cy="216950"/>
            </a:xfrm>
            <a:custGeom>
              <a:avLst/>
              <a:gdLst/>
              <a:ahLst/>
              <a:cxnLst/>
              <a:rect l="l" t="t" r="r" b="b"/>
              <a:pathLst>
                <a:path w="8645" h="8678" extrusionOk="0">
                  <a:moveTo>
                    <a:pt x="4306" y="0"/>
                  </a:moveTo>
                  <a:lnTo>
                    <a:pt x="0" y="4339"/>
                  </a:lnTo>
                  <a:lnTo>
                    <a:pt x="4306" y="8677"/>
                  </a:lnTo>
                  <a:lnTo>
                    <a:pt x="8644" y="4339"/>
                  </a:lnTo>
                  <a:lnTo>
                    <a:pt x="430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25;p31">
              <a:extLst>
                <a:ext uri="{FF2B5EF4-FFF2-40B4-BE49-F238E27FC236}">
                  <a16:creationId xmlns:a16="http://schemas.microsoft.com/office/drawing/2014/main" id="{759D522A-06C1-466B-B448-CDB0E93849C0}"/>
                </a:ext>
              </a:extLst>
            </p:cNvPr>
            <p:cNvSpPr/>
            <p:nvPr/>
          </p:nvSpPr>
          <p:spPr>
            <a:xfrm>
              <a:off x="2708250"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26;p31">
              <a:extLst>
                <a:ext uri="{FF2B5EF4-FFF2-40B4-BE49-F238E27FC236}">
                  <a16:creationId xmlns:a16="http://schemas.microsoft.com/office/drawing/2014/main" id="{87CF2ACD-E83E-4E5F-93A4-F9739E95CEE9}"/>
                </a:ext>
              </a:extLst>
            </p:cNvPr>
            <p:cNvSpPr/>
            <p:nvPr/>
          </p:nvSpPr>
          <p:spPr>
            <a:xfrm>
              <a:off x="2996950" y="2223025"/>
              <a:ext cx="216125" cy="216950"/>
            </a:xfrm>
            <a:custGeom>
              <a:avLst/>
              <a:gdLst/>
              <a:ahLst/>
              <a:cxnLst/>
              <a:rect l="l" t="t" r="r" b="b"/>
              <a:pathLst>
                <a:path w="8645" h="8678" extrusionOk="0">
                  <a:moveTo>
                    <a:pt x="4306" y="1"/>
                  </a:moveTo>
                  <a:lnTo>
                    <a:pt x="0" y="4339"/>
                  </a:lnTo>
                  <a:lnTo>
                    <a:pt x="4306" y="8678"/>
                  </a:lnTo>
                  <a:lnTo>
                    <a:pt x="8644" y="4339"/>
                  </a:lnTo>
                  <a:lnTo>
                    <a:pt x="43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27;p31">
              <a:extLst>
                <a:ext uri="{FF2B5EF4-FFF2-40B4-BE49-F238E27FC236}">
                  <a16:creationId xmlns:a16="http://schemas.microsoft.com/office/drawing/2014/main" id="{7655017F-4056-480E-87C8-220478BCBE82}"/>
                </a:ext>
              </a:extLst>
            </p:cNvPr>
            <p:cNvSpPr/>
            <p:nvPr/>
          </p:nvSpPr>
          <p:spPr>
            <a:xfrm>
              <a:off x="3800200" y="257450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28;p31">
              <a:extLst>
                <a:ext uri="{FF2B5EF4-FFF2-40B4-BE49-F238E27FC236}">
                  <a16:creationId xmlns:a16="http://schemas.microsoft.com/office/drawing/2014/main" id="{221FBB72-D6C6-4A22-9F6B-048118888EC0}"/>
                </a:ext>
              </a:extLst>
            </p:cNvPr>
            <p:cNvSpPr/>
            <p:nvPr/>
          </p:nvSpPr>
          <p:spPr>
            <a:xfrm>
              <a:off x="4539850" y="2223025"/>
              <a:ext cx="216950" cy="216950"/>
            </a:xfrm>
            <a:custGeom>
              <a:avLst/>
              <a:gdLst/>
              <a:ahLst/>
              <a:cxnLst/>
              <a:rect l="l" t="t" r="r" b="b"/>
              <a:pathLst>
                <a:path w="8678" h="8678" extrusionOk="0">
                  <a:moveTo>
                    <a:pt x="4339" y="1"/>
                  </a:moveTo>
                  <a:lnTo>
                    <a:pt x="1" y="4339"/>
                  </a:lnTo>
                  <a:lnTo>
                    <a:pt x="4339" y="8678"/>
                  </a:lnTo>
                  <a:lnTo>
                    <a:pt x="8678"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29;p31">
              <a:extLst>
                <a:ext uri="{FF2B5EF4-FFF2-40B4-BE49-F238E27FC236}">
                  <a16:creationId xmlns:a16="http://schemas.microsoft.com/office/drawing/2014/main" id="{D5F3FE9E-BD94-4FFE-9856-EE1AC204618E}"/>
                </a:ext>
              </a:extLst>
            </p:cNvPr>
            <p:cNvSpPr/>
            <p:nvPr/>
          </p:nvSpPr>
          <p:spPr>
            <a:xfrm>
              <a:off x="4891325" y="14825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30;p31">
              <a:extLst>
                <a:ext uri="{FF2B5EF4-FFF2-40B4-BE49-F238E27FC236}">
                  <a16:creationId xmlns:a16="http://schemas.microsoft.com/office/drawing/2014/main" id="{A2B83CCE-2AC3-4A83-A725-EEC561A86E02}"/>
                </a:ext>
              </a:extLst>
            </p:cNvPr>
            <p:cNvSpPr/>
            <p:nvPr/>
          </p:nvSpPr>
          <p:spPr>
            <a:xfrm>
              <a:off x="4539850" y="679300"/>
              <a:ext cx="216950" cy="216950"/>
            </a:xfrm>
            <a:custGeom>
              <a:avLst/>
              <a:gdLst/>
              <a:ahLst/>
              <a:cxnLst/>
              <a:rect l="l" t="t" r="r" b="b"/>
              <a:pathLst>
                <a:path w="8678" h="8678" extrusionOk="0">
                  <a:moveTo>
                    <a:pt x="4339" y="0"/>
                  </a:moveTo>
                  <a:lnTo>
                    <a:pt x="1" y="4339"/>
                  </a:lnTo>
                  <a:lnTo>
                    <a:pt x="4339" y="8677"/>
                  </a:lnTo>
                  <a:lnTo>
                    <a:pt x="8678"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31;p31">
              <a:extLst>
                <a:ext uri="{FF2B5EF4-FFF2-40B4-BE49-F238E27FC236}">
                  <a16:creationId xmlns:a16="http://schemas.microsoft.com/office/drawing/2014/main" id="{AFA3C4F5-8171-4E83-9811-E1D0A19826F5}"/>
                </a:ext>
              </a:extLst>
            </p:cNvPr>
            <p:cNvSpPr/>
            <p:nvPr/>
          </p:nvSpPr>
          <p:spPr>
            <a:xfrm>
              <a:off x="3497650" y="1161250"/>
              <a:ext cx="216950" cy="216950"/>
            </a:xfrm>
            <a:custGeom>
              <a:avLst/>
              <a:gdLst/>
              <a:ahLst/>
              <a:cxnLst/>
              <a:rect l="l" t="t" r="r" b="b"/>
              <a:pathLst>
                <a:path w="8678" h="8678" extrusionOk="0">
                  <a:moveTo>
                    <a:pt x="4339" y="1"/>
                  </a:moveTo>
                  <a:lnTo>
                    <a:pt x="1"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32;p31">
              <a:extLst>
                <a:ext uri="{FF2B5EF4-FFF2-40B4-BE49-F238E27FC236}">
                  <a16:creationId xmlns:a16="http://schemas.microsoft.com/office/drawing/2014/main" id="{0CB6F0A9-A122-4D65-B881-9728B8854835}"/>
                </a:ext>
              </a:extLst>
            </p:cNvPr>
            <p:cNvSpPr/>
            <p:nvPr/>
          </p:nvSpPr>
          <p:spPr>
            <a:xfrm>
              <a:off x="4039150" y="1702750"/>
              <a:ext cx="216950" cy="216950"/>
            </a:xfrm>
            <a:custGeom>
              <a:avLst/>
              <a:gdLst/>
              <a:ahLst/>
              <a:cxnLst/>
              <a:rect l="l" t="t" r="r" b="b"/>
              <a:pathLst>
                <a:path w="8678" h="8678" extrusionOk="0">
                  <a:moveTo>
                    <a:pt x="4339" y="0"/>
                  </a:moveTo>
                  <a:lnTo>
                    <a:pt x="0"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33;p31">
              <a:extLst>
                <a:ext uri="{FF2B5EF4-FFF2-40B4-BE49-F238E27FC236}">
                  <a16:creationId xmlns:a16="http://schemas.microsoft.com/office/drawing/2014/main" id="{D6024C07-FF19-4800-82E9-D6AEFF3C889C}"/>
                </a:ext>
              </a:extLst>
            </p:cNvPr>
            <p:cNvSpPr/>
            <p:nvPr/>
          </p:nvSpPr>
          <p:spPr>
            <a:xfrm>
              <a:off x="3497650" y="1702750"/>
              <a:ext cx="216950" cy="216950"/>
            </a:xfrm>
            <a:custGeom>
              <a:avLst/>
              <a:gdLst/>
              <a:ahLst/>
              <a:cxnLst/>
              <a:rect l="l" t="t" r="r" b="b"/>
              <a:pathLst>
                <a:path w="8678" h="8678" extrusionOk="0">
                  <a:moveTo>
                    <a:pt x="4339" y="0"/>
                  </a:moveTo>
                  <a:lnTo>
                    <a:pt x="1" y="4339"/>
                  </a:lnTo>
                  <a:lnTo>
                    <a:pt x="4339" y="8677"/>
                  </a:lnTo>
                  <a:lnTo>
                    <a:pt x="8677" y="4339"/>
                  </a:lnTo>
                  <a:lnTo>
                    <a:pt x="43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34;p31">
              <a:extLst>
                <a:ext uri="{FF2B5EF4-FFF2-40B4-BE49-F238E27FC236}">
                  <a16:creationId xmlns:a16="http://schemas.microsoft.com/office/drawing/2014/main" id="{A86CB7D3-32C4-4982-B168-ED404E70CF4F}"/>
                </a:ext>
              </a:extLst>
            </p:cNvPr>
            <p:cNvSpPr/>
            <p:nvPr/>
          </p:nvSpPr>
          <p:spPr>
            <a:xfrm>
              <a:off x="4039150" y="1161250"/>
              <a:ext cx="216950" cy="216950"/>
            </a:xfrm>
            <a:custGeom>
              <a:avLst/>
              <a:gdLst/>
              <a:ahLst/>
              <a:cxnLst/>
              <a:rect l="l" t="t" r="r" b="b"/>
              <a:pathLst>
                <a:path w="8678" h="8678" extrusionOk="0">
                  <a:moveTo>
                    <a:pt x="4339" y="1"/>
                  </a:moveTo>
                  <a:lnTo>
                    <a:pt x="0" y="4339"/>
                  </a:lnTo>
                  <a:lnTo>
                    <a:pt x="4339" y="8678"/>
                  </a:lnTo>
                  <a:lnTo>
                    <a:pt x="8677" y="4339"/>
                  </a:lnTo>
                  <a:lnTo>
                    <a:pt x="433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35;p31">
              <a:extLst>
                <a:ext uri="{FF2B5EF4-FFF2-40B4-BE49-F238E27FC236}">
                  <a16:creationId xmlns:a16="http://schemas.microsoft.com/office/drawing/2014/main" id="{DD6D1766-C04A-4E5B-A46F-99C8CD091ABA}"/>
                </a:ext>
              </a:extLst>
            </p:cNvPr>
            <p:cNvSpPr/>
            <p:nvPr/>
          </p:nvSpPr>
          <p:spPr>
            <a:xfrm>
              <a:off x="5351275" y="716800"/>
              <a:ext cx="728275" cy="727450"/>
            </a:xfrm>
            <a:custGeom>
              <a:avLst/>
              <a:gdLst/>
              <a:ahLst/>
              <a:cxnLst/>
              <a:rect l="l" t="t" r="r" b="b"/>
              <a:pathLst>
                <a:path w="29131" h="29098" extrusionOk="0">
                  <a:moveTo>
                    <a:pt x="14549" y="6133"/>
                  </a:moveTo>
                  <a:cubicBezTo>
                    <a:pt x="19214" y="6133"/>
                    <a:pt x="22998" y="9917"/>
                    <a:pt x="22998" y="14549"/>
                  </a:cubicBezTo>
                  <a:cubicBezTo>
                    <a:pt x="22998" y="19214"/>
                    <a:pt x="19214" y="22998"/>
                    <a:pt x="14549" y="22998"/>
                  </a:cubicBezTo>
                  <a:cubicBezTo>
                    <a:pt x="9917" y="22998"/>
                    <a:pt x="6133" y="19214"/>
                    <a:pt x="6133" y="14549"/>
                  </a:cubicBezTo>
                  <a:cubicBezTo>
                    <a:pt x="6133" y="9917"/>
                    <a:pt x="9917" y="6133"/>
                    <a:pt x="14549" y="6133"/>
                  </a:cubicBezTo>
                  <a:close/>
                  <a:moveTo>
                    <a:pt x="14549" y="1"/>
                  </a:moveTo>
                  <a:cubicBezTo>
                    <a:pt x="6525" y="1"/>
                    <a:pt x="1" y="6525"/>
                    <a:pt x="1" y="14549"/>
                  </a:cubicBezTo>
                  <a:cubicBezTo>
                    <a:pt x="1" y="22574"/>
                    <a:pt x="6525" y="29098"/>
                    <a:pt x="14549" y="29098"/>
                  </a:cubicBezTo>
                  <a:cubicBezTo>
                    <a:pt x="22573" y="29098"/>
                    <a:pt x="29130" y="22574"/>
                    <a:pt x="29130" y="14549"/>
                  </a:cubicBezTo>
                  <a:cubicBezTo>
                    <a:pt x="29130" y="6525"/>
                    <a:pt x="22573" y="1"/>
                    <a:pt x="145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36;p31">
              <a:extLst>
                <a:ext uri="{FF2B5EF4-FFF2-40B4-BE49-F238E27FC236}">
                  <a16:creationId xmlns:a16="http://schemas.microsoft.com/office/drawing/2014/main" id="{173ECD0C-EB5B-4E54-9A65-E05089C21A71}"/>
                </a:ext>
              </a:extLst>
            </p:cNvPr>
            <p:cNvSpPr/>
            <p:nvPr/>
          </p:nvSpPr>
          <p:spPr>
            <a:xfrm>
              <a:off x="5638325" y="3914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37;p31">
              <a:extLst>
                <a:ext uri="{FF2B5EF4-FFF2-40B4-BE49-F238E27FC236}">
                  <a16:creationId xmlns:a16="http://schemas.microsoft.com/office/drawing/2014/main" id="{5A3F2685-E276-45BF-A483-47AD6056C3FA}"/>
                </a:ext>
              </a:extLst>
            </p:cNvPr>
            <p:cNvSpPr/>
            <p:nvPr/>
          </p:nvSpPr>
          <p:spPr>
            <a:xfrm>
              <a:off x="5638325" y="16171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38;p31">
              <a:extLst>
                <a:ext uri="{FF2B5EF4-FFF2-40B4-BE49-F238E27FC236}">
                  <a16:creationId xmlns:a16="http://schemas.microsoft.com/office/drawing/2014/main" id="{C91E1F74-247C-49F5-A911-C4575813053E}"/>
                </a:ext>
              </a:extLst>
            </p:cNvPr>
            <p:cNvSpPr/>
            <p:nvPr/>
          </p:nvSpPr>
          <p:spPr>
            <a:xfrm>
              <a:off x="625157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39;p31">
              <a:extLst>
                <a:ext uri="{FF2B5EF4-FFF2-40B4-BE49-F238E27FC236}">
                  <a16:creationId xmlns:a16="http://schemas.microsoft.com/office/drawing/2014/main" id="{D3187AC5-27F8-4209-9F6E-C55E3A2E8F73}"/>
                </a:ext>
              </a:extLst>
            </p:cNvPr>
            <p:cNvSpPr/>
            <p:nvPr/>
          </p:nvSpPr>
          <p:spPr>
            <a:xfrm>
              <a:off x="5025900" y="10038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0;p31">
              <a:extLst>
                <a:ext uri="{FF2B5EF4-FFF2-40B4-BE49-F238E27FC236}">
                  <a16:creationId xmlns:a16="http://schemas.microsoft.com/office/drawing/2014/main" id="{5EB3190B-F147-4399-96D1-885C10887B37}"/>
                </a:ext>
              </a:extLst>
            </p:cNvPr>
            <p:cNvSpPr/>
            <p:nvPr/>
          </p:nvSpPr>
          <p:spPr>
            <a:xfrm>
              <a:off x="5638325" y="10038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1;p31">
              <a:extLst>
                <a:ext uri="{FF2B5EF4-FFF2-40B4-BE49-F238E27FC236}">
                  <a16:creationId xmlns:a16="http://schemas.microsoft.com/office/drawing/2014/main" id="{70FD265A-2CFF-4FE6-B908-1AC17F2FA9E0}"/>
                </a:ext>
              </a:extLst>
            </p:cNvPr>
            <p:cNvSpPr/>
            <p:nvPr/>
          </p:nvSpPr>
          <p:spPr>
            <a:xfrm>
              <a:off x="1520900" y="793475"/>
              <a:ext cx="728250" cy="727450"/>
            </a:xfrm>
            <a:custGeom>
              <a:avLst/>
              <a:gdLst/>
              <a:ahLst/>
              <a:cxnLst/>
              <a:rect l="l" t="t" r="r" b="b"/>
              <a:pathLst>
                <a:path w="29130" h="29098" extrusionOk="0">
                  <a:moveTo>
                    <a:pt x="14581" y="6133"/>
                  </a:moveTo>
                  <a:cubicBezTo>
                    <a:pt x="19213" y="6133"/>
                    <a:pt x="22997" y="9917"/>
                    <a:pt x="22997" y="14549"/>
                  </a:cubicBezTo>
                  <a:cubicBezTo>
                    <a:pt x="22997" y="19213"/>
                    <a:pt x="19213" y="22997"/>
                    <a:pt x="14581" y="22997"/>
                  </a:cubicBezTo>
                  <a:cubicBezTo>
                    <a:pt x="9916" y="22997"/>
                    <a:pt x="6133" y="19213"/>
                    <a:pt x="6133" y="14549"/>
                  </a:cubicBezTo>
                  <a:cubicBezTo>
                    <a:pt x="6133" y="9917"/>
                    <a:pt x="9916" y="6133"/>
                    <a:pt x="14581" y="6133"/>
                  </a:cubicBezTo>
                  <a:close/>
                  <a:moveTo>
                    <a:pt x="14581" y="0"/>
                  </a:moveTo>
                  <a:cubicBezTo>
                    <a:pt x="6557" y="0"/>
                    <a:pt x="0" y="6524"/>
                    <a:pt x="0" y="14549"/>
                  </a:cubicBezTo>
                  <a:cubicBezTo>
                    <a:pt x="0" y="22573"/>
                    <a:pt x="6557" y="29097"/>
                    <a:pt x="14581" y="29097"/>
                  </a:cubicBezTo>
                  <a:cubicBezTo>
                    <a:pt x="22606" y="29097"/>
                    <a:pt x="29130" y="22573"/>
                    <a:pt x="29130" y="14549"/>
                  </a:cubicBezTo>
                  <a:cubicBezTo>
                    <a:pt x="29130" y="6524"/>
                    <a:pt x="22606" y="0"/>
                    <a:pt x="145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2;p31">
              <a:extLst>
                <a:ext uri="{FF2B5EF4-FFF2-40B4-BE49-F238E27FC236}">
                  <a16:creationId xmlns:a16="http://schemas.microsoft.com/office/drawing/2014/main" id="{4DD5602B-53E2-49AA-BB60-56BFC5273090}"/>
                </a:ext>
              </a:extLst>
            </p:cNvPr>
            <p:cNvSpPr/>
            <p:nvPr/>
          </p:nvSpPr>
          <p:spPr>
            <a:xfrm>
              <a:off x="1808750" y="46807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3;p31">
              <a:extLst>
                <a:ext uri="{FF2B5EF4-FFF2-40B4-BE49-F238E27FC236}">
                  <a16:creationId xmlns:a16="http://schemas.microsoft.com/office/drawing/2014/main" id="{0D13B166-15DE-4F5F-8B1D-853E50377065}"/>
                </a:ext>
              </a:extLst>
            </p:cNvPr>
            <p:cNvSpPr/>
            <p:nvPr/>
          </p:nvSpPr>
          <p:spPr>
            <a:xfrm>
              <a:off x="1808750" y="16937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4;p31">
              <a:extLst>
                <a:ext uri="{FF2B5EF4-FFF2-40B4-BE49-F238E27FC236}">
                  <a16:creationId xmlns:a16="http://schemas.microsoft.com/office/drawing/2014/main" id="{2787FC37-0D6F-4E81-8DC8-3D257155A5C5}"/>
                </a:ext>
              </a:extLst>
            </p:cNvPr>
            <p:cNvSpPr/>
            <p:nvPr/>
          </p:nvSpPr>
          <p:spPr>
            <a:xfrm>
              <a:off x="2421200" y="10805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5;p31">
              <a:extLst>
                <a:ext uri="{FF2B5EF4-FFF2-40B4-BE49-F238E27FC236}">
                  <a16:creationId xmlns:a16="http://schemas.microsoft.com/office/drawing/2014/main" id="{A08995BA-A874-4E4E-9F01-115366F64411}"/>
                </a:ext>
              </a:extLst>
            </p:cNvPr>
            <p:cNvSpPr/>
            <p:nvPr/>
          </p:nvSpPr>
          <p:spPr>
            <a:xfrm>
              <a:off x="119550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6;p31">
              <a:extLst>
                <a:ext uri="{FF2B5EF4-FFF2-40B4-BE49-F238E27FC236}">
                  <a16:creationId xmlns:a16="http://schemas.microsoft.com/office/drawing/2014/main" id="{10451889-71F7-4254-8B93-63F747326F5C}"/>
                </a:ext>
              </a:extLst>
            </p:cNvPr>
            <p:cNvSpPr/>
            <p:nvPr/>
          </p:nvSpPr>
          <p:spPr>
            <a:xfrm>
              <a:off x="1808750" y="10805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7;p31">
              <a:extLst>
                <a:ext uri="{FF2B5EF4-FFF2-40B4-BE49-F238E27FC236}">
                  <a16:creationId xmlns:a16="http://schemas.microsoft.com/office/drawing/2014/main" id="{FF649E9A-FA03-44F4-B613-AE14FE59397E}"/>
                </a:ext>
              </a:extLst>
            </p:cNvPr>
            <p:cNvSpPr/>
            <p:nvPr/>
          </p:nvSpPr>
          <p:spPr>
            <a:xfrm>
              <a:off x="2114575" y="238125"/>
              <a:ext cx="1379025" cy="478700"/>
            </a:xfrm>
            <a:custGeom>
              <a:avLst/>
              <a:gdLst/>
              <a:ahLst/>
              <a:cxnLst/>
              <a:rect l="l" t="t" r="r" b="b"/>
              <a:pathLst>
                <a:path w="55161" h="19148" extrusionOk="0">
                  <a:moveTo>
                    <a:pt x="9199" y="0"/>
                  </a:moveTo>
                  <a:lnTo>
                    <a:pt x="9199" y="9199"/>
                  </a:lnTo>
                  <a:lnTo>
                    <a:pt x="0" y="9199"/>
                  </a:lnTo>
                  <a:lnTo>
                    <a:pt x="0" y="15331"/>
                  </a:lnTo>
                  <a:lnTo>
                    <a:pt x="15332" y="15331"/>
                  </a:lnTo>
                  <a:lnTo>
                    <a:pt x="15332" y="6133"/>
                  </a:lnTo>
                  <a:lnTo>
                    <a:pt x="49028" y="6133"/>
                  </a:lnTo>
                  <a:lnTo>
                    <a:pt x="49028" y="19148"/>
                  </a:lnTo>
                  <a:lnTo>
                    <a:pt x="55161" y="19148"/>
                  </a:lnTo>
                  <a:lnTo>
                    <a:pt x="5516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8;p31">
              <a:extLst>
                <a:ext uri="{FF2B5EF4-FFF2-40B4-BE49-F238E27FC236}">
                  <a16:creationId xmlns:a16="http://schemas.microsoft.com/office/drawing/2014/main" id="{BD4926EE-55F3-4EC7-B0DB-9CA9F3878EE8}"/>
                </a:ext>
              </a:extLst>
            </p:cNvPr>
            <p:cNvSpPr/>
            <p:nvPr/>
          </p:nvSpPr>
          <p:spPr>
            <a:xfrm>
              <a:off x="2402450" y="831800"/>
              <a:ext cx="632025" cy="402050"/>
            </a:xfrm>
            <a:custGeom>
              <a:avLst/>
              <a:gdLst/>
              <a:ahLst/>
              <a:cxnLst/>
              <a:rect l="l" t="t" r="r" b="b"/>
              <a:pathLst>
                <a:path w="25281" h="16082" extrusionOk="0">
                  <a:moveTo>
                    <a:pt x="0" y="0"/>
                  </a:moveTo>
                  <a:lnTo>
                    <a:pt x="0" y="6133"/>
                  </a:lnTo>
                  <a:lnTo>
                    <a:pt x="13766" y="6133"/>
                  </a:lnTo>
                  <a:lnTo>
                    <a:pt x="13766" y="16082"/>
                  </a:lnTo>
                  <a:lnTo>
                    <a:pt x="25281" y="16082"/>
                  </a:lnTo>
                  <a:lnTo>
                    <a:pt x="25281" y="9949"/>
                  </a:lnTo>
                  <a:lnTo>
                    <a:pt x="19898" y="9949"/>
                  </a:lnTo>
                  <a:lnTo>
                    <a:pt x="198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p31">
              <a:extLst>
                <a:ext uri="{FF2B5EF4-FFF2-40B4-BE49-F238E27FC236}">
                  <a16:creationId xmlns:a16="http://schemas.microsoft.com/office/drawing/2014/main" id="{22DD951D-A8FA-4D02-BCA5-856C3C35328A}"/>
                </a:ext>
              </a:extLst>
            </p:cNvPr>
            <p:cNvSpPr/>
            <p:nvPr/>
          </p:nvSpPr>
          <p:spPr>
            <a:xfrm>
              <a:off x="2114575" y="1540450"/>
              <a:ext cx="785350" cy="632050"/>
            </a:xfrm>
            <a:custGeom>
              <a:avLst/>
              <a:gdLst/>
              <a:ahLst/>
              <a:cxnLst/>
              <a:rect l="l" t="t" r="r" b="b"/>
              <a:pathLst>
                <a:path w="31414" h="25282" extrusionOk="0">
                  <a:moveTo>
                    <a:pt x="0" y="1"/>
                  </a:moveTo>
                  <a:lnTo>
                    <a:pt x="0" y="21432"/>
                  </a:lnTo>
                  <a:lnTo>
                    <a:pt x="25281" y="21432"/>
                  </a:lnTo>
                  <a:lnTo>
                    <a:pt x="25281" y="25281"/>
                  </a:lnTo>
                  <a:lnTo>
                    <a:pt x="31413" y="25281"/>
                  </a:lnTo>
                  <a:lnTo>
                    <a:pt x="31413" y="15332"/>
                  </a:lnTo>
                  <a:lnTo>
                    <a:pt x="6133" y="15332"/>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50;p31">
              <a:extLst>
                <a:ext uri="{FF2B5EF4-FFF2-40B4-BE49-F238E27FC236}">
                  <a16:creationId xmlns:a16="http://schemas.microsoft.com/office/drawing/2014/main" id="{5C772A7A-0A9D-49A6-8B13-97645250F723}"/>
                </a:ext>
              </a:extLst>
            </p:cNvPr>
            <p:cNvSpPr/>
            <p:nvPr/>
          </p:nvSpPr>
          <p:spPr>
            <a:xfrm>
              <a:off x="1272150" y="1387150"/>
              <a:ext cx="306675" cy="383300"/>
            </a:xfrm>
            <a:custGeom>
              <a:avLst/>
              <a:gdLst/>
              <a:ahLst/>
              <a:cxnLst/>
              <a:rect l="l" t="t" r="r" b="b"/>
              <a:pathLst>
                <a:path w="12267" h="15332" extrusionOk="0">
                  <a:moveTo>
                    <a:pt x="1" y="0"/>
                  </a:moveTo>
                  <a:lnTo>
                    <a:pt x="1" y="15332"/>
                  </a:lnTo>
                  <a:lnTo>
                    <a:pt x="12266" y="15332"/>
                  </a:lnTo>
                  <a:lnTo>
                    <a:pt x="12266" y="9199"/>
                  </a:lnTo>
                  <a:lnTo>
                    <a:pt x="6134" y="9199"/>
                  </a:lnTo>
                  <a:lnTo>
                    <a:pt x="61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51;p31">
              <a:extLst>
                <a:ext uri="{FF2B5EF4-FFF2-40B4-BE49-F238E27FC236}">
                  <a16:creationId xmlns:a16="http://schemas.microsoft.com/office/drawing/2014/main" id="{4390A81E-9E0B-4DD8-B114-87104DEED192}"/>
                </a:ext>
              </a:extLst>
            </p:cNvPr>
            <p:cNvSpPr/>
            <p:nvPr/>
          </p:nvSpPr>
          <p:spPr>
            <a:xfrm>
              <a:off x="4106825" y="391425"/>
              <a:ext cx="1206150" cy="383300"/>
            </a:xfrm>
            <a:custGeom>
              <a:avLst/>
              <a:gdLst/>
              <a:ahLst/>
              <a:cxnLst/>
              <a:rect l="l" t="t" r="r" b="b"/>
              <a:pathLst>
                <a:path w="48246" h="15332" extrusionOk="0">
                  <a:moveTo>
                    <a:pt x="1" y="1"/>
                  </a:moveTo>
                  <a:lnTo>
                    <a:pt x="1" y="11483"/>
                  </a:lnTo>
                  <a:lnTo>
                    <a:pt x="6133" y="11483"/>
                  </a:lnTo>
                  <a:lnTo>
                    <a:pt x="6133" y="6133"/>
                  </a:lnTo>
                  <a:lnTo>
                    <a:pt x="39829" y="6133"/>
                  </a:lnTo>
                  <a:lnTo>
                    <a:pt x="39829" y="15332"/>
                  </a:lnTo>
                  <a:lnTo>
                    <a:pt x="48245" y="15332"/>
                  </a:lnTo>
                  <a:lnTo>
                    <a:pt x="48245" y="9199"/>
                  </a:lnTo>
                  <a:lnTo>
                    <a:pt x="45962" y="9199"/>
                  </a:lnTo>
                  <a:lnTo>
                    <a:pt x="459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52;p31">
              <a:extLst>
                <a:ext uri="{FF2B5EF4-FFF2-40B4-BE49-F238E27FC236}">
                  <a16:creationId xmlns:a16="http://schemas.microsoft.com/office/drawing/2014/main" id="{D90487E1-C3C3-43BB-AD9B-B271DACBBE18}"/>
                </a:ext>
              </a:extLst>
            </p:cNvPr>
            <p:cNvSpPr/>
            <p:nvPr/>
          </p:nvSpPr>
          <p:spPr>
            <a:xfrm>
              <a:off x="4662175" y="1080525"/>
              <a:ext cx="210425" cy="306650"/>
            </a:xfrm>
            <a:custGeom>
              <a:avLst/>
              <a:gdLst/>
              <a:ahLst/>
              <a:cxnLst/>
              <a:rect l="l" t="t" r="r" b="b"/>
              <a:pathLst>
                <a:path w="8417" h="12266" extrusionOk="0">
                  <a:moveTo>
                    <a:pt x="1" y="0"/>
                  </a:moveTo>
                  <a:lnTo>
                    <a:pt x="1" y="6133"/>
                  </a:lnTo>
                  <a:lnTo>
                    <a:pt x="2284" y="6133"/>
                  </a:lnTo>
                  <a:lnTo>
                    <a:pt x="2284" y="12265"/>
                  </a:lnTo>
                  <a:lnTo>
                    <a:pt x="8417" y="12265"/>
                  </a:lnTo>
                  <a:lnTo>
                    <a:pt x="8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53;p31">
              <a:extLst>
                <a:ext uri="{FF2B5EF4-FFF2-40B4-BE49-F238E27FC236}">
                  <a16:creationId xmlns:a16="http://schemas.microsoft.com/office/drawing/2014/main" id="{3C968B7B-29C5-42E8-B415-67C5F883123F}"/>
                </a:ext>
              </a:extLst>
            </p:cNvPr>
            <p:cNvSpPr/>
            <p:nvPr/>
          </p:nvSpPr>
          <p:spPr>
            <a:xfrm>
              <a:off x="3340250" y="2382875"/>
              <a:ext cx="230000" cy="306650"/>
            </a:xfrm>
            <a:custGeom>
              <a:avLst/>
              <a:gdLst/>
              <a:ahLst/>
              <a:cxnLst/>
              <a:rect l="l" t="t" r="r" b="b"/>
              <a:pathLst>
                <a:path w="9200" h="12266" extrusionOk="0">
                  <a:moveTo>
                    <a:pt x="3067" y="0"/>
                  </a:moveTo>
                  <a:lnTo>
                    <a:pt x="3067" y="6133"/>
                  </a:lnTo>
                  <a:lnTo>
                    <a:pt x="1" y="6133"/>
                  </a:lnTo>
                  <a:lnTo>
                    <a:pt x="1" y="12265"/>
                  </a:lnTo>
                  <a:lnTo>
                    <a:pt x="9200" y="12265"/>
                  </a:lnTo>
                  <a:lnTo>
                    <a:pt x="92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54;p31">
              <a:extLst>
                <a:ext uri="{FF2B5EF4-FFF2-40B4-BE49-F238E27FC236}">
                  <a16:creationId xmlns:a16="http://schemas.microsoft.com/office/drawing/2014/main" id="{032E90A4-420F-437E-B2D5-F0FCC055BE71}"/>
                </a:ext>
              </a:extLst>
            </p:cNvPr>
            <p:cNvSpPr/>
            <p:nvPr/>
          </p:nvSpPr>
          <p:spPr>
            <a:xfrm>
              <a:off x="4719275" y="1847075"/>
              <a:ext cx="613275" cy="382500"/>
            </a:xfrm>
            <a:custGeom>
              <a:avLst/>
              <a:gdLst/>
              <a:ahLst/>
              <a:cxnLst/>
              <a:rect l="l" t="t" r="r" b="b"/>
              <a:pathLst>
                <a:path w="24531" h="15300" extrusionOk="0">
                  <a:moveTo>
                    <a:pt x="0" y="1"/>
                  </a:moveTo>
                  <a:lnTo>
                    <a:pt x="0" y="6101"/>
                  </a:lnTo>
                  <a:lnTo>
                    <a:pt x="12265" y="6101"/>
                  </a:lnTo>
                  <a:lnTo>
                    <a:pt x="12265" y="15300"/>
                  </a:lnTo>
                  <a:lnTo>
                    <a:pt x="24530" y="15300"/>
                  </a:lnTo>
                  <a:lnTo>
                    <a:pt x="24530" y="9167"/>
                  </a:lnTo>
                  <a:lnTo>
                    <a:pt x="18398" y="9167"/>
                  </a:lnTo>
                  <a:lnTo>
                    <a:pt x="183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55;p31">
              <a:extLst>
                <a:ext uri="{FF2B5EF4-FFF2-40B4-BE49-F238E27FC236}">
                  <a16:creationId xmlns:a16="http://schemas.microsoft.com/office/drawing/2014/main" id="{5C6BDB60-E449-4647-99A8-1264AC8095E5}"/>
                </a:ext>
              </a:extLst>
            </p:cNvPr>
            <p:cNvSpPr/>
            <p:nvPr/>
          </p:nvSpPr>
          <p:spPr>
            <a:xfrm>
              <a:off x="6021625" y="1463800"/>
              <a:ext cx="306650" cy="383300"/>
            </a:xfrm>
            <a:custGeom>
              <a:avLst/>
              <a:gdLst/>
              <a:ahLst/>
              <a:cxnLst/>
              <a:rect l="l" t="t" r="r" b="b"/>
              <a:pathLst>
                <a:path w="12266" h="15332" extrusionOk="0">
                  <a:moveTo>
                    <a:pt x="0" y="1"/>
                  </a:moveTo>
                  <a:lnTo>
                    <a:pt x="0" y="15332"/>
                  </a:lnTo>
                  <a:lnTo>
                    <a:pt x="12265" y="15332"/>
                  </a:lnTo>
                  <a:lnTo>
                    <a:pt x="12265" y="9199"/>
                  </a:lnTo>
                  <a:lnTo>
                    <a:pt x="6133" y="9199"/>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56;p31">
              <a:extLst>
                <a:ext uri="{FF2B5EF4-FFF2-40B4-BE49-F238E27FC236}">
                  <a16:creationId xmlns:a16="http://schemas.microsoft.com/office/drawing/2014/main" id="{31AB56A6-0FCF-4219-A2FE-F5D6B9E19022}"/>
                </a:ext>
              </a:extLst>
            </p:cNvPr>
            <p:cNvSpPr/>
            <p:nvPr/>
          </p:nvSpPr>
          <p:spPr>
            <a:xfrm>
              <a:off x="6098275" y="314775"/>
              <a:ext cx="306650" cy="306650"/>
            </a:xfrm>
            <a:custGeom>
              <a:avLst/>
              <a:gdLst/>
              <a:ahLst/>
              <a:cxnLst/>
              <a:rect l="l" t="t" r="r" b="b"/>
              <a:pathLst>
                <a:path w="12266" h="12266" extrusionOk="0">
                  <a:moveTo>
                    <a:pt x="6133" y="0"/>
                  </a:moveTo>
                  <a:lnTo>
                    <a:pt x="6133" y="6133"/>
                  </a:lnTo>
                  <a:lnTo>
                    <a:pt x="0" y="6133"/>
                  </a:lnTo>
                  <a:lnTo>
                    <a:pt x="0" y="12265"/>
                  </a:lnTo>
                  <a:lnTo>
                    <a:pt x="12265" y="12265"/>
                  </a:lnTo>
                  <a:lnTo>
                    <a:pt x="122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7;p31">
              <a:extLst>
                <a:ext uri="{FF2B5EF4-FFF2-40B4-BE49-F238E27FC236}">
                  <a16:creationId xmlns:a16="http://schemas.microsoft.com/office/drawing/2014/main" id="{4383356A-A4C8-4864-8188-B7DD5F91FBD7}"/>
                </a:ext>
              </a:extLst>
            </p:cNvPr>
            <p:cNvSpPr/>
            <p:nvPr/>
          </p:nvSpPr>
          <p:spPr>
            <a:xfrm>
              <a:off x="2976550" y="4087250"/>
              <a:ext cx="153350" cy="325425"/>
            </a:xfrm>
            <a:custGeom>
              <a:avLst/>
              <a:gdLst/>
              <a:ahLst/>
              <a:cxnLst/>
              <a:rect l="l" t="t" r="r" b="b"/>
              <a:pathLst>
                <a:path w="6134" h="13017" extrusionOk="0">
                  <a:moveTo>
                    <a:pt x="1" y="1"/>
                  </a:moveTo>
                  <a:lnTo>
                    <a:pt x="1" y="13016"/>
                  </a:lnTo>
                  <a:lnTo>
                    <a:pt x="6133" y="13016"/>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7;p31">
            <a:extLst>
              <a:ext uri="{FF2B5EF4-FFF2-40B4-BE49-F238E27FC236}">
                <a16:creationId xmlns:a16="http://schemas.microsoft.com/office/drawing/2014/main" id="{42A9682D-3DE7-4CEB-992E-9BF661EDC494}"/>
              </a:ext>
            </a:extLst>
          </p:cNvPr>
          <p:cNvGrpSpPr/>
          <p:nvPr/>
        </p:nvGrpSpPr>
        <p:grpSpPr>
          <a:xfrm>
            <a:off x="1284377" y="2763301"/>
            <a:ext cx="379930" cy="381002"/>
            <a:chOff x="1197950" y="238125"/>
            <a:chExt cx="5204525" cy="5219200"/>
          </a:xfrm>
        </p:grpSpPr>
        <p:sp>
          <p:nvSpPr>
            <p:cNvPr id="186" name="Google Shape;188;p31">
              <a:extLst>
                <a:ext uri="{FF2B5EF4-FFF2-40B4-BE49-F238E27FC236}">
                  <a16:creationId xmlns:a16="http://schemas.microsoft.com/office/drawing/2014/main" id="{140C0A53-ABF8-4F86-8B60-13D167F6314E}"/>
                </a:ext>
              </a:extLst>
            </p:cNvPr>
            <p:cNvSpPr/>
            <p:nvPr/>
          </p:nvSpPr>
          <p:spPr>
            <a:xfrm>
              <a:off x="1197950" y="1417325"/>
              <a:ext cx="1015325" cy="3126625"/>
            </a:xfrm>
            <a:custGeom>
              <a:avLst/>
              <a:gdLst/>
              <a:ahLst/>
              <a:cxnLst/>
              <a:rect l="l" t="t" r="r" b="b"/>
              <a:pathLst>
                <a:path w="40613" h="125065" extrusionOk="0">
                  <a:moveTo>
                    <a:pt x="18496" y="85856"/>
                  </a:moveTo>
                  <a:lnTo>
                    <a:pt x="18496" y="97175"/>
                  </a:lnTo>
                  <a:cubicBezTo>
                    <a:pt x="16245" y="96262"/>
                    <a:pt x="14680" y="94076"/>
                    <a:pt x="14680" y="91499"/>
                  </a:cubicBezTo>
                  <a:cubicBezTo>
                    <a:pt x="14680" y="88955"/>
                    <a:pt x="16245" y="86769"/>
                    <a:pt x="18496" y="85856"/>
                  </a:cubicBezTo>
                  <a:close/>
                  <a:moveTo>
                    <a:pt x="30696" y="85399"/>
                  </a:moveTo>
                  <a:lnTo>
                    <a:pt x="30696" y="97599"/>
                  </a:lnTo>
                  <a:lnTo>
                    <a:pt x="24596" y="97599"/>
                  </a:lnTo>
                  <a:lnTo>
                    <a:pt x="24596" y="85399"/>
                  </a:lnTo>
                  <a:close/>
                  <a:moveTo>
                    <a:pt x="196" y="0"/>
                  </a:moveTo>
                  <a:lnTo>
                    <a:pt x="196" y="9264"/>
                  </a:lnTo>
                  <a:lnTo>
                    <a:pt x="34512" y="9264"/>
                  </a:lnTo>
                  <a:lnTo>
                    <a:pt x="34512" y="79299"/>
                  </a:lnTo>
                  <a:lnTo>
                    <a:pt x="20779" y="79299"/>
                  </a:lnTo>
                  <a:cubicBezTo>
                    <a:pt x="14060" y="79299"/>
                    <a:pt x="8580" y="84779"/>
                    <a:pt x="8580" y="91499"/>
                  </a:cubicBezTo>
                  <a:cubicBezTo>
                    <a:pt x="8580" y="98251"/>
                    <a:pt x="14060" y="103699"/>
                    <a:pt x="20779" y="103699"/>
                  </a:cubicBezTo>
                  <a:lnTo>
                    <a:pt x="34512" y="103699"/>
                  </a:lnTo>
                  <a:lnTo>
                    <a:pt x="34512" y="118965"/>
                  </a:lnTo>
                  <a:lnTo>
                    <a:pt x="1" y="118965"/>
                  </a:lnTo>
                  <a:lnTo>
                    <a:pt x="1" y="125065"/>
                  </a:lnTo>
                  <a:lnTo>
                    <a:pt x="40612" y="125065"/>
                  </a:lnTo>
                  <a:lnTo>
                    <a:pt x="40612" y="97599"/>
                  </a:lnTo>
                  <a:lnTo>
                    <a:pt x="36796" y="97599"/>
                  </a:lnTo>
                  <a:lnTo>
                    <a:pt x="36796" y="85399"/>
                  </a:lnTo>
                  <a:lnTo>
                    <a:pt x="40612" y="85399"/>
                  </a:lnTo>
                  <a:lnTo>
                    <a:pt x="40612" y="3164"/>
                  </a:lnTo>
                  <a:lnTo>
                    <a:pt x="6296" y="3164"/>
                  </a:lnTo>
                  <a:lnTo>
                    <a:pt x="62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9;p31">
              <a:extLst>
                <a:ext uri="{FF2B5EF4-FFF2-40B4-BE49-F238E27FC236}">
                  <a16:creationId xmlns:a16="http://schemas.microsoft.com/office/drawing/2014/main" id="{D2D8DA4F-792A-47DA-A8AA-31155BDF6CA8}"/>
                </a:ext>
              </a:extLst>
            </p:cNvPr>
            <p:cNvSpPr/>
            <p:nvPr/>
          </p:nvSpPr>
          <p:spPr>
            <a:xfrm>
              <a:off x="1431175" y="1951475"/>
              <a:ext cx="457525" cy="838350"/>
            </a:xfrm>
            <a:custGeom>
              <a:avLst/>
              <a:gdLst/>
              <a:ahLst/>
              <a:cxnLst/>
              <a:rect l="l" t="t" r="r" b="b"/>
              <a:pathLst>
                <a:path w="18301" h="33534" extrusionOk="0">
                  <a:moveTo>
                    <a:pt x="12201" y="6100"/>
                  </a:moveTo>
                  <a:lnTo>
                    <a:pt x="12201" y="27434"/>
                  </a:lnTo>
                  <a:lnTo>
                    <a:pt x="6101" y="27434"/>
                  </a:lnTo>
                  <a:lnTo>
                    <a:pt x="6101" y="6100"/>
                  </a:lnTo>
                  <a:close/>
                  <a:moveTo>
                    <a:pt x="1" y="0"/>
                  </a:moveTo>
                  <a:lnTo>
                    <a:pt x="1" y="33534"/>
                  </a:lnTo>
                  <a:lnTo>
                    <a:pt x="18301" y="33534"/>
                  </a:lnTo>
                  <a:lnTo>
                    <a:pt x="18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90;p31">
              <a:extLst>
                <a:ext uri="{FF2B5EF4-FFF2-40B4-BE49-F238E27FC236}">
                  <a16:creationId xmlns:a16="http://schemas.microsoft.com/office/drawing/2014/main" id="{416A3AD9-7A3B-44BD-B3EC-CDCCB68CCCE9}"/>
                </a:ext>
              </a:extLst>
            </p:cNvPr>
            <p:cNvSpPr/>
            <p:nvPr/>
          </p:nvSpPr>
          <p:spPr>
            <a:xfrm>
              <a:off x="1431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91;p31">
              <a:extLst>
                <a:ext uri="{FF2B5EF4-FFF2-40B4-BE49-F238E27FC236}">
                  <a16:creationId xmlns:a16="http://schemas.microsoft.com/office/drawing/2014/main" id="{5E2028EE-8C77-4281-9636-E41CB68A9DE6}"/>
                </a:ext>
              </a:extLst>
            </p:cNvPr>
            <p:cNvSpPr/>
            <p:nvPr/>
          </p:nvSpPr>
          <p:spPr>
            <a:xfrm>
              <a:off x="1736175" y="2923550"/>
              <a:ext cx="152525" cy="152525"/>
            </a:xfrm>
            <a:custGeom>
              <a:avLst/>
              <a:gdLst/>
              <a:ahLst/>
              <a:cxnLst/>
              <a:rect l="l" t="t" r="r" b="b"/>
              <a:pathLst>
                <a:path w="6101" h="6101" extrusionOk="0">
                  <a:moveTo>
                    <a:pt x="1" y="0"/>
                  </a:moveTo>
                  <a:lnTo>
                    <a:pt x="1" y="6100"/>
                  </a:lnTo>
                  <a:lnTo>
                    <a:pt x="6101" y="61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2;p31">
              <a:extLst>
                <a:ext uri="{FF2B5EF4-FFF2-40B4-BE49-F238E27FC236}">
                  <a16:creationId xmlns:a16="http://schemas.microsoft.com/office/drawing/2014/main" id="{706BC016-5BFB-4B90-89B3-1D6EC54AD70D}"/>
                </a:ext>
              </a:extLst>
            </p:cNvPr>
            <p:cNvSpPr/>
            <p:nvPr/>
          </p:nvSpPr>
          <p:spPr>
            <a:xfrm>
              <a:off x="1197950" y="4686650"/>
              <a:ext cx="233250" cy="152525"/>
            </a:xfrm>
            <a:custGeom>
              <a:avLst/>
              <a:gdLst/>
              <a:ahLst/>
              <a:cxnLst/>
              <a:rect l="l" t="t" r="r" b="b"/>
              <a:pathLst>
                <a:path w="9330" h="6101" extrusionOk="0">
                  <a:moveTo>
                    <a:pt x="1" y="0"/>
                  </a:moveTo>
                  <a:lnTo>
                    <a:pt x="1"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3;p31">
              <a:extLst>
                <a:ext uri="{FF2B5EF4-FFF2-40B4-BE49-F238E27FC236}">
                  <a16:creationId xmlns:a16="http://schemas.microsoft.com/office/drawing/2014/main" id="{BB046A8A-EB6A-49AD-82D7-B10E907C1CC1}"/>
                </a:ext>
              </a:extLst>
            </p:cNvPr>
            <p:cNvSpPr/>
            <p:nvPr/>
          </p:nvSpPr>
          <p:spPr>
            <a:xfrm>
              <a:off x="1197950" y="4996525"/>
              <a:ext cx="233250" cy="152525"/>
            </a:xfrm>
            <a:custGeom>
              <a:avLst/>
              <a:gdLst/>
              <a:ahLst/>
              <a:cxnLst/>
              <a:rect l="l" t="t" r="r" b="b"/>
              <a:pathLst>
                <a:path w="9330" h="6101" extrusionOk="0">
                  <a:moveTo>
                    <a:pt x="1" y="1"/>
                  </a:moveTo>
                  <a:lnTo>
                    <a:pt x="1" y="6101"/>
                  </a:lnTo>
                  <a:lnTo>
                    <a:pt x="9330" y="6101"/>
                  </a:lnTo>
                  <a:lnTo>
                    <a:pt x="93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4;p31">
              <a:extLst>
                <a:ext uri="{FF2B5EF4-FFF2-40B4-BE49-F238E27FC236}">
                  <a16:creationId xmlns:a16="http://schemas.microsoft.com/office/drawing/2014/main" id="{5CB84FB1-AE21-4E8D-8256-31C79C363263}"/>
                </a:ext>
              </a:extLst>
            </p:cNvPr>
            <p:cNvSpPr/>
            <p:nvPr/>
          </p:nvSpPr>
          <p:spPr>
            <a:xfrm>
              <a:off x="1197950" y="5304800"/>
              <a:ext cx="233250" cy="152525"/>
            </a:xfrm>
            <a:custGeom>
              <a:avLst/>
              <a:gdLst/>
              <a:ahLst/>
              <a:cxnLst/>
              <a:rect l="l" t="t" r="r" b="b"/>
              <a:pathLst>
                <a:path w="9330" h="6101" extrusionOk="0">
                  <a:moveTo>
                    <a:pt x="1" y="0"/>
                  </a:moveTo>
                  <a:lnTo>
                    <a:pt x="1"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5;p31">
              <a:extLst>
                <a:ext uri="{FF2B5EF4-FFF2-40B4-BE49-F238E27FC236}">
                  <a16:creationId xmlns:a16="http://schemas.microsoft.com/office/drawing/2014/main" id="{FF6D96D6-ADF8-46C0-97C3-0D661C93BEAD}"/>
                </a:ext>
              </a:extLst>
            </p:cNvPr>
            <p:cNvSpPr/>
            <p:nvPr/>
          </p:nvSpPr>
          <p:spPr>
            <a:xfrm>
              <a:off x="1197950" y="3626500"/>
              <a:ext cx="80750" cy="152525"/>
            </a:xfrm>
            <a:custGeom>
              <a:avLst/>
              <a:gdLst/>
              <a:ahLst/>
              <a:cxnLst/>
              <a:rect l="l" t="t" r="r" b="b"/>
              <a:pathLst>
                <a:path w="3230" h="6101" extrusionOk="0">
                  <a:moveTo>
                    <a:pt x="1" y="1"/>
                  </a:moveTo>
                  <a:lnTo>
                    <a:pt x="1" y="6100"/>
                  </a:lnTo>
                  <a:lnTo>
                    <a:pt x="3230" y="6100"/>
                  </a:lnTo>
                  <a:lnTo>
                    <a:pt x="3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6;p31">
              <a:extLst>
                <a:ext uri="{FF2B5EF4-FFF2-40B4-BE49-F238E27FC236}">
                  <a16:creationId xmlns:a16="http://schemas.microsoft.com/office/drawing/2014/main" id="{980883BD-C3C3-475E-AA30-8BB87B696344}"/>
                </a:ext>
              </a:extLst>
            </p:cNvPr>
            <p:cNvSpPr/>
            <p:nvPr/>
          </p:nvSpPr>
          <p:spPr>
            <a:xfrm>
              <a:off x="1202850" y="558600"/>
              <a:ext cx="152525" cy="706250"/>
            </a:xfrm>
            <a:custGeom>
              <a:avLst/>
              <a:gdLst/>
              <a:ahLst/>
              <a:cxnLst/>
              <a:rect l="l" t="t" r="r" b="b"/>
              <a:pathLst>
                <a:path w="6101" h="28250" extrusionOk="0">
                  <a:moveTo>
                    <a:pt x="0" y="1"/>
                  </a:moveTo>
                  <a:lnTo>
                    <a:pt x="0" y="28249"/>
                  </a:lnTo>
                  <a:lnTo>
                    <a:pt x="6100" y="28249"/>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7;p31">
              <a:extLst>
                <a:ext uri="{FF2B5EF4-FFF2-40B4-BE49-F238E27FC236}">
                  <a16:creationId xmlns:a16="http://schemas.microsoft.com/office/drawing/2014/main" id="{8D73C462-26FC-4917-A8EE-17DE3AE41398}"/>
                </a:ext>
              </a:extLst>
            </p:cNvPr>
            <p:cNvSpPr/>
            <p:nvPr/>
          </p:nvSpPr>
          <p:spPr>
            <a:xfrm>
              <a:off x="1202850" y="238125"/>
              <a:ext cx="152525" cy="168000"/>
            </a:xfrm>
            <a:custGeom>
              <a:avLst/>
              <a:gdLst/>
              <a:ahLst/>
              <a:cxnLst/>
              <a:rect l="l" t="t" r="r" b="b"/>
              <a:pathLst>
                <a:path w="6101" h="6720" extrusionOk="0">
                  <a:moveTo>
                    <a:pt x="0" y="0"/>
                  </a:moveTo>
                  <a:lnTo>
                    <a:pt x="0" y="6720"/>
                  </a:lnTo>
                  <a:lnTo>
                    <a:pt x="6100" y="672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8;p31">
              <a:extLst>
                <a:ext uri="{FF2B5EF4-FFF2-40B4-BE49-F238E27FC236}">
                  <a16:creationId xmlns:a16="http://schemas.microsoft.com/office/drawing/2014/main" id="{F307AF65-DA87-4A5E-B018-49BD21891FFC}"/>
                </a:ext>
              </a:extLst>
            </p:cNvPr>
            <p:cNvSpPr/>
            <p:nvPr/>
          </p:nvSpPr>
          <p:spPr>
            <a:xfrm>
              <a:off x="5387150" y="1417325"/>
              <a:ext cx="1015325" cy="3126625"/>
            </a:xfrm>
            <a:custGeom>
              <a:avLst/>
              <a:gdLst/>
              <a:ahLst/>
              <a:cxnLst/>
              <a:rect l="l" t="t" r="r" b="b"/>
              <a:pathLst>
                <a:path w="40613" h="125065" extrusionOk="0">
                  <a:moveTo>
                    <a:pt x="22117" y="85856"/>
                  </a:moveTo>
                  <a:cubicBezTo>
                    <a:pt x="24368" y="86769"/>
                    <a:pt x="25934" y="88955"/>
                    <a:pt x="25934" y="91499"/>
                  </a:cubicBezTo>
                  <a:cubicBezTo>
                    <a:pt x="25934" y="94076"/>
                    <a:pt x="24368" y="96262"/>
                    <a:pt x="22117" y="97175"/>
                  </a:cubicBezTo>
                  <a:lnTo>
                    <a:pt x="22117" y="85856"/>
                  </a:lnTo>
                  <a:close/>
                  <a:moveTo>
                    <a:pt x="16017" y="85399"/>
                  </a:moveTo>
                  <a:lnTo>
                    <a:pt x="16017" y="97599"/>
                  </a:lnTo>
                  <a:lnTo>
                    <a:pt x="9917" y="97599"/>
                  </a:lnTo>
                  <a:lnTo>
                    <a:pt x="9917" y="85399"/>
                  </a:lnTo>
                  <a:close/>
                  <a:moveTo>
                    <a:pt x="34317" y="0"/>
                  </a:moveTo>
                  <a:lnTo>
                    <a:pt x="34317" y="3164"/>
                  </a:lnTo>
                  <a:lnTo>
                    <a:pt x="1" y="3164"/>
                  </a:lnTo>
                  <a:lnTo>
                    <a:pt x="1" y="85399"/>
                  </a:lnTo>
                  <a:lnTo>
                    <a:pt x="3817" y="85399"/>
                  </a:lnTo>
                  <a:lnTo>
                    <a:pt x="3817" y="97599"/>
                  </a:lnTo>
                  <a:lnTo>
                    <a:pt x="1" y="97599"/>
                  </a:lnTo>
                  <a:lnTo>
                    <a:pt x="1" y="125065"/>
                  </a:lnTo>
                  <a:lnTo>
                    <a:pt x="40613" y="125065"/>
                  </a:lnTo>
                  <a:lnTo>
                    <a:pt x="40613" y="118965"/>
                  </a:lnTo>
                  <a:lnTo>
                    <a:pt x="6101" y="118965"/>
                  </a:lnTo>
                  <a:lnTo>
                    <a:pt x="6101" y="103699"/>
                  </a:lnTo>
                  <a:lnTo>
                    <a:pt x="19834" y="103699"/>
                  </a:lnTo>
                  <a:cubicBezTo>
                    <a:pt x="26553" y="103699"/>
                    <a:pt x="32034" y="98251"/>
                    <a:pt x="32034" y="91499"/>
                  </a:cubicBezTo>
                  <a:cubicBezTo>
                    <a:pt x="32034" y="84779"/>
                    <a:pt x="26553" y="79299"/>
                    <a:pt x="19834" y="79299"/>
                  </a:cubicBezTo>
                  <a:lnTo>
                    <a:pt x="6101" y="79299"/>
                  </a:lnTo>
                  <a:lnTo>
                    <a:pt x="6101" y="9264"/>
                  </a:lnTo>
                  <a:lnTo>
                    <a:pt x="40417" y="9264"/>
                  </a:lnTo>
                  <a:lnTo>
                    <a:pt x="4041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9;p31">
              <a:extLst>
                <a:ext uri="{FF2B5EF4-FFF2-40B4-BE49-F238E27FC236}">
                  <a16:creationId xmlns:a16="http://schemas.microsoft.com/office/drawing/2014/main" id="{2ADA5D2C-AB99-425E-BD5D-0B8749EC90E6}"/>
                </a:ext>
              </a:extLst>
            </p:cNvPr>
            <p:cNvSpPr/>
            <p:nvPr/>
          </p:nvSpPr>
          <p:spPr>
            <a:xfrm>
              <a:off x="5711725" y="1951475"/>
              <a:ext cx="457525" cy="838350"/>
            </a:xfrm>
            <a:custGeom>
              <a:avLst/>
              <a:gdLst/>
              <a:ahLst/>
              <a:cxnLst/>
              <a:rect l="l" t="t" r="r" b="b"/>
              <a:pathLst>
                <a:path w="18301" h="33534" extrusionOk="0">
                  <a:moveTo>
                    <a:pt x="12200" y="6100"/>
                  </a:moveTo>
                  <a:lnTo>
                    <a:pt x="12200" y="27434"/>
                  </a:lnTo>
                  <a:lnTo>
                    <a:pt x="6100" y="27434"/>
                  </a:lnTo>
                  <a:lnTo>
                    <a:pt x="6100" y="6100"/>
                  </a:lnTo>
                  <a:close/>
                  <a:moveTo>
                    <a:pt x="1" y="0"/>
                  </a:moveTo>
                  <a:lnTo>
                    <a:pt x="1" y="33534"/>
                  </a:lnTo>
                  <a:lnTo>
                    <a:pt x="18300" y="33534"/>
                  </a:lnTo>
                  <a:lnTo>
                    <a:pt x="183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00;p31">
              <a:extLst>
                <a:ext uri="{FF2B5EF4-FFF2-40B4-BE49-F238E27FC236}">
                  <a16:creationId xmlns:a16="http://schemas.microsoft.com/office/drawing/2014/main" id="{6698D9AF-7E19-418B-9708-714FFDA36D39}"/>
                </a:ext>
              </a:extLst>
            </p:cNvPr>
            <p:cNvSpPr/>
            <p:nvPr/>
          </p:nvSpPr>
          <p:spPr>
            <a:xfrm>
              <a:off x="6016725" y="2923550"/>
              <a:ext cx="152525" cy="152525"/>
            </a:xfrm>
            <a:custGeom>
              <a:avLst/>
              <a:gdLst/>
              <a:ahLst/>
              <a:cxnLst/>
              <a:rect l="l" t="t" r="r" b="b"/>
              <a:pathLst>
                <a:path w="6101" h="6101" extrusionOk="0">
                  <a:moveTo>
                    <a:pt x="0" y="0"/>
                  </a:moveTo>
                  <a:lnTo>
                    <a:pt x="0" y="6100"/>
                  </a:lnTo>
                  <a:lnTo>
                    <a:pt x="6100" y="61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01;p31">
              <a:extLst>
                <a:ext uri="{FF2B5EF4-FFF2-40B4-BE49-F238E27FC236}">
                  <a16:creationId xmlns:a16="http://schemas.microsoft.com/office/drawing/2014/main" id="{F0CDF149-2945-4DDD-823B-0D9B4268CC7C}"/>
                </a:ext>
              </a:extLst>
            </p:cNvPr>
            <p:cNvSpPr/>
            <p:nvPr/>
          </p:nvSpPr>
          <p:spPr>
            <a:xfrm>
              <a:off x="5711725" y="2923550"/>
              <a:ext cx="152525" cy="152525"/>
            </a:xfrm>
            <a:custGeom>
              <a:avLst/>
              <a:gdLst/>
              <a:ahLst/>
              <a:cxnLst/>
              <a:rect l="l" t="t" r="r" b="b"/>
              <a:pathLst>
                <a:path w="6101" h="6101" extrusionOk="0">
                  <a:moveTo>
                    <a:pt x="1" y="0"/>
                  </a:moveTo>
                  <a:lnTo>
                    <a:pt x="1" y="6100"/>
                  </a:lnTo>
                  <a:lnTo>
                    <a:pt x="6100" y="61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2;p31">
              <a:extLst>
                <a:ext uri="{FF2B5EF4-FFF2-40B4-BE49-F238E27FC236}">
                  <a16:creationId xmlns:a16="http://schemas.microsoft.com/office/drawing/2014/main" id="{7C37791B-D310-4FE3-9964-62EB1316542E}"/>
                </a:ext>
              </a:extLst>
            </p:cNvPr>
            <p:cNvSpPr/>
            <p:nvPr/>
          </p:nvSpPr>
          <p:spPr>
            <a:xfrm>
              <a:off x="6169225" y="4686650"/>
              <a:ext cx="233250" cy="152525"/>
            </a:xfrm>
            <a:custGeom>
              <a:avLst/>
              <a:gdLst/>
              <a:ahLst/>
              <a:cxnLst/>
              <a:rect l="l" t="t" r="r" b="b"/>
              <a:pathLst>
                <a:path w="9330" h="6101" extrusionOk="0">
                  <a:moveTo>
                    <a:pt x="0" y="0"/>
                  </a:moveTo>
                  <a:lnTo>
                    <a:pt x="0"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3;p31">
              <a:extLst>
                <a:ext uri="{FF2B5EF4-FFF2-40B4-BE49-F238E27FC236}">
                  <a16:creationId xmlns:a16="http://schemas.microsoft.com/office/drawing/2014/main" id="{13A25AAA-72FC-4633-AED9-2FF4DC4255B9}"/>
                </a:ext>
              </a:extLst>
            </p:cNvPr>
            <p:cNvSpPr/>
            <p:nvPr/>
          </p:nvSpPr>
          <p:spPr>
            <a:xfrm>
              <a:off x="6169225" y="4996525"/>
              <a:ext cx="233250" cy="152525"/>
            </a:xfrm>
            <a:custGeom>
              <a:avLst/>
              <a:gdLst/>
              <a:ahLst/>
              <a:cxnLst/>
              <a:rect l="l" t="t" r="r" b="b"/>
              <a:pathLst>
                <a:path w="9330" h="6101" extrusionOk="0">
                  <a:moveTo>
                    <a:pt x="0" y="1"/>
                  </a:moveTo>
                  <a:lnTo>
                    <a:pt x="0" y="6101"/>
                  </a:lnTo>
                  <a:lnTo>
                    <a:pt x="9330" y="6101"/>
                  </a:lnTo>
                  <a:lnTo>
                    <a:pt x="93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4;p31">
              <a:extLst>
                <a:ext uri="{FF2B5EF4-FFF2-40B4-BE49-F238E27FC236}">
                  <a16:creationId xmlns:a16="http://schemas.microsoft.com/office/drawing/2014/main" id="{64743045-F2C4-4C73-84E5-3F276EC01C67}"/>
                </a:ext>
              </a:extLst>
            </p:cNvPr>
            <p:cNvSpPr/>
            <p:nvPr/>
          </p:nvSpPr>
          <p:spPr>
            <a:xfrm>
              <a:off x="6169225" y="5304800"/>
              <a:ext cx="233250" cy="152525"/>
            </a:xfrm>
            <a:custGeom>
              <a:avLst/>
              <a:gdLst/>
              <a:ahLst/>
              <a:cxnLst/>
              <a:rect l="l" t="t" r="r" b="b"/>
              <a:pathLst>
                <a:path w="9330" h="6101" extrusionOk="0">
                  <a:moveTo>
                    <a:pt x="0" y="0"/>
                  </a:moveTo>
                  <a:lnTo>
                    <a:pt x="0" y="6100"/>
                  </a:lnTo>
                  <a:lnTo>
                    <a:pt x="9330" y="6100"/>
                  </a:lnTo>
                  <a:lnTo>
                    <a:pt x="933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5;p31">
              <a:extLst>
                <a:ext uri="{FF2B5EF4-FFF2-40B4-BE49-F238E27FC236}">
                  <a16:creationId xmlns:a16="http://schemas.microsoft.com/office/drawing/2014/main" id="{EE45AEF0-882D-4F08-8F2F-3DE3E4491044}"/>
                </a:ext>
              </a:extLst>
            </p:cNvPr>
            <p:cNvSpPr/>
            <p:nvPr/>
          </p:nvSpPr>
          <p:spPr>
            <a:xfrm>
              <a:off x="6321725" y="3626500"/>
              <a:ext cx="80750" cy="152525"/>
            </a:xfrm>
            <a:custGeom>
              <a:avLst/>
              <a:gdLst/>
              <a:ahLst/>
              <a:cxnLst/>
              <a:rect l="l" t="t" r="r" b="b"/>
              <a:pathLst>
                <a:path w="3230" h="6101" extrusionOk="0">
                  <a:moveTo>
                    <a:pt x="0" y="1"/>
                  </a:moveTo>
                  <a:lnTo>
                    <a:pt x="0" y="6100"/>
                  </a:lnTo>
                  <a:lnTo>
                    <a:pt x="3230" y="6100"/>
                  </a:lnTo>
                  <a:lnTo>
                    <a:pt x="32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6;p31">
              <a:extLst>
                <a:ext uri="{FF2B5EF4-FFF2-40B4-BE49-F238E27FC236}">
                  <a16:creationId xmlns:a16="http://schemas.microsoft.com/office/drawing/2014/main" id="{8ABFC86D-65F2-4CF1-B9A7-9FCFF728E296}"/>
                </a:ext>
              </a:extLst>
            </p:cNvPr>
            <p:cNvSpPr/>
            <p:nvPr/>
          </p:nvSpPr>
          <p:spPr>
            <a:xfrm>
              <a:off x="6245050" y="558600"/>
              <a:ext cx="152525" cy="706250"/>
            </a:xfrm>
            <a:custGeom>
              <a:avLst/>
              <a:gdLst/>
              <a:ahLst/>
              <a:cxnLst/>
              <a:rect l="l" t="t" r="r" b="b"/>
              <a:pathLst>
                <a:path w="6101" h="28250" extrusionOk="0">
                  <a:moveTo>
                    <a:pt x="1" y="1"/>
                  </a:moveTo>
                  <a:lnTo>
                    <a:pt x="1" y="28249"/>
                  </a:lnTo>
                  <a:lnTo>
                    <a:pt x="6101" y="28249"/>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7;p31">
              <a:extLst>
                <a:ext uri="{FF2B5EF4-FFF2-40B4-BE49-F238E27FC236}">
                  <a16:creationId xmlns:a16="http://schemas.microsoft.com/office/drawing/2014/main" id="{951D4B38-E975-4CB4-9966-4E48DBEAE2A7}"/>
                </a:ext>
              </a:extLst>
            </p:cNvPr>
            <p:cNvSpPr/>
            <p:nvPr/>
          </p:nvSpPr>
          <p:spPr>
            <a:xfrm>
              <a:off x="6245050" y="238125"/>
              <a:ext cx="152525" cy="168000"/>
            </a:xfrm>
            <a:custGeom>
              <a:avLst/>
              <a:gdLst/>
              <a:ahLst/>
              <a:cxnLst/>
              <a:rect l="l" t="t" r="r" b="b"/>
              <a:pathLst>
                <a:path w="6101" h="6720" extrusionOk="0">
                  <a:moveTo>
                    <a:pt x="1" y="0"/>
                  </a:moveTo>
                  <a:lnTo>
                    <a:pt x="1" y="6720"/>
                  </a:lnTo>
                  <a:lnTo>
                    <a:pt x="6101" y="672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8;p31">
              <a:extLst>
                <a:ext uri="{FF2B5EF4-FFF2-40B4-BE49-F238E27FC236}">
                  <a16:creationId xmlns:a16="http://schemas.microsoft.com/office/drawing/2014/main" id="{AAD0244D-5D5F-455E-AD45-CF1C482DB75F}"/>
                </a:ext>
              </a:extLst>
            </p:cNvPr>
            <p:cNvSpPr/>
            <p:nvPr/>
          </p:nvSpPr>
          <p:spPr>
            <a:xfrm>
              <a:off x="2327425" y="3608550"/>
              <a:ext cx="152500" cy="152525"/>
            </a:xfrm>
            <a:custGeom>
              <a:avLst/>
              <a:gdLst/>
              <a:ahLst/>
              <a:cxnLst/>
              <a:rect l="l" t="t" r="r" b="b"/>
              <a:pathLst>
                <a:path w="6100"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9;p31">
              <a:extLst>
                <a:ext uri="{FF2B5EF4-FFF2-40B4-BE49-F238E27FC236}">
                  <a16:creationId xmlns:a16="http://schemas.microsoft.com/office/drawing/2014/main" id="{B6AE30D1-CA4A-4DA8-8335-9435941FB9A5}"/>
                </a:ext>
              </a:extLst>
            </p:cNvPr>
            <p:cNvSpPr/>
            <p:nvPr/>
          </p:nvSpPr>
          <p:spPr>
            <a:xfrm>
              <a:off x="26324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10;p31">
              <a:extLst>
                <a:ext uri="{FF2B5EF4-FFF2-40B4-BE49-F238E27FC236}">
                  <a16:creationId xmlns:a16="http://schemas.microsoft.com/office/drawing/2014/main" id="{84E62511-9990-4391-9B14-03CE9B9BA1CD}"/>
                </a:ext>
              </a:extLst>
            </p:cNvPr>
            <p:cNvSpPr/>
            <p:nvPr/>
          </p:nvSpPr>
          <p:spPr>
            <a:xfrm>
              <a:off x="4747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11;p31">
              <a:extLst>
                <a:ext uri="{FF2B5EF4-FFF2-40B4-BE49-F238E27FC236}">
                  <a16:creationId xmlns:a16="http://schemas.microsoft.com/office/drawing/2014/main" id="{4FD46255-F66D-4263-8A5D-D0626FFE1770}"/>
                </a:ext>
              </a:extLst>
            </p:cNvPr>
            <p:cNvSpPr/>
            <p:nvPr/>
          </p:nvSpPr>
          <p:spPr>
            <a:xfrm>
              <a:off x="5052800" y="3608550"/>
              <a:ext cx="152525" cy="152525"/>
            </a:xfrm>
            <a:custGeom>
              <a:avLst/>
              <a:gdLst/>
              <a:ahLst/>
              <a:cxnLst/>
              <a:rect l="l" t="t" r="r" b="b"/>
              <a:pathLst>
                <a:path w="6101" h="6101" extrusionOk="0">
                  <a:moveTo>
                    <a:pt x="1" y="1"/>
                  </a:moveTo>
                  <a:lnTo>
                    <a:pt x="1" y="6101"/>
                  </a:lnTo>
                  <a:lnTo>
                    <a:pt x="6101" y="6101"/>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2;p31">
              <a:extLst>
                <a:ext uri="{FF2B5EF4-FFF2-40B4-BE49-F238E27FC236}">
                  <a16:creationId xmlns:a16="http://schemas.microsoft.com/office/drawing/2014/main" id="{9A4CC95A-57AE-410A-BD01-E42A67234A6C}"/>
                </a:ext>
              </a:extLst>
            </p:cNvPr>
            <p:cNvSpPr/>
            <p:nvPr/>
          </p:nvSpPr>
          <p:spPr>
            <a:xfrm>
              <a:off x="2937400" y="3379400"/>
              <a:ext cx="1677500" cy="610025"/>
            </a:xfrm>
            <a:custGeom>
              <a:avLst/>
              <a:gdLst/>
              <a:ahLst/>
              <a:cxnLst/>
              <a:rect l="l" t="t" r="r" b="b"/>
              <a:pathLst>
                <a:path w="67100" h="24401" extrusionOk="0">
                  <a:moveTo>
                    <a:pt x="11418" y="1"/>
                  </a:moveTo>
                  <a:cubicBezTo>
                    <a:pt x="7242" y="1"/>
                    <a:pt x="3817" y="3426"/>
                    <a:pt x="3817" y="7634"/>
                  </a:cubicBezTo>
                  <a:cubicBezTo>
                    <a:pt x="3817" y="8482"/>
                    <a:pt x="3132" y="9167"/>
                    <a:pt x="2284" y="9167"/>
                  </a:cubicBezTo>
                  <a:lnTo>
                    <a:pt x="1" y="9167"/>
                  </a:lnTo>
                  <a:lnTo>
                    <a:pt x="1" y="15267"/>
                  </a:lnTo>
                  <a:lnTo>
                    <a:pt x="2284" y="15267"/>
                  </a:lnTo>
                  <a:cubicBezTo>
                    <a:pt x="6492" y="15267"/>
                    <a:pt x="9917" y="11842"/>
                    <a:pt x="9917" y="7634"/>
                  </a:cubicBezTo>
                  <a:cubicBezTo>
                    <a:pt x="9917" y="6786"/>
                    <a:pt x="10602" y="6101"/>
                    <a:pt x="11418" y="6101"/>
                  </a:cubicBezTo>
                  <a:cubicBezTo>
                    <a:pt x="12266" y="6101"/>
                    <a:pt x="12951" y="6786"/>
                    <a:pt x="12951" y="7634"/>
                  </a:cubicBezTo>
                  <a:lnTo>
                    <a:pt x="12951" y="16767"/>
                  </a:lnTo>
                  <a:cubicBezTo>
                    <a:pt x="12951" y="20975"/>
                    <a:pt x="16376" y="24400"/>
                    <a:pt x="20584" y="24400"/>
                  </a:cubicBezTo>
                  <a:cubicBezTo>
                    <a:pt x="24792" y="24400"/>
                    <a:pt x="28217" y="20975"/>
                    <a:pt x="28217" y="16767"/>
                  </a:cubicBezTo>
                  <a:lnTo>
                    <a:pt x="28217" y="7634"/>
                  </a:lnTo>
                  <a:cubicBezTo>
                    <a:pt x="28217" y="6786"/>
                    <a:pt x="28902" y="6101"/>
                    <a:pt x="29717" y="6101"/>
                  </a:cubicBezTo>
                  <a:cubicBezTo>
                    <a:pt x="30566" y="6101"/>
                    <a:pt x="31251" y="6786"/>
                    <a:pt x="31251" y="7634"/>
                  </a:cubicBezTo>
                  <a:lnTo>
                    <a:pt x="31251" y="16767"/>
                  </a:lnTo>
                  <a:cubicBezTo>
                    <a:pt x="31251" y="20975"/>
                    <a:pt x="34676" y="24400"/>
                    <a:pt x="38884" y="24400"/>
                  </a:cubicBezTo>
                  <a:cubicBezTo>
                    <a:pt x="43092" y="24400"/>
                    <a:pt x="46517" y="20975"/>
                    <a:pt x="46517" y="16767"/>
                  </a:cubicBezTo>
                  <a:lnTo>
                    <a:pt x="46517" y="7634"/>
                  </a:lnTo>
                  <a:cubicBezTo>
                    <a:pt x="46517" y="6786"/>
                    <a:pt x="47202" y="6101"/>
                    <a:pt x="48017" y="6101"/>
                  </a:cubicBezTo>
                  <a:cubicBezTo>
                    <a:pt x="48865" y="6101"/>
                    <a:pt x="49550" y="6786"/>
                    <a:pt x="49550" y="7634"/>
                  </a:cubicBezTo>
                  <a:lnTo>
                    <a:pt x="49550" y="16767"/>
                  </a:lnTo>
                  <a:cubicBezTo>
                    <a:pt x="49550" y="20975"/>
                    <a:pt x="52975" y="24400"/>
                    <a:pt x="57183" y="24400"/>
                  </a:cubicBezTo>
                  <a:cubicBezTo>
                    <a:pt x="61391" y="24400"/>
                    <a:pt x="64816" y="20975"/>
                    <a:pt x="64816" y="16767"/>
                  </a:cubicBezTo>
                  <a:cubicBezTo>
                    <a:pt x="64816" y="15952"/>
                    <a:pt x="65501" y="15267"/>
                    <a:pt x="66317" y="15267"/>
                  </a:cubicBezTo>
                  <a:lnTo>
                    <a:pt x="67100" y="15267"/>
                  </a:lnTo>
                  <a:lnTo>
                    <a:pt x="67100" y="9167"/>
                  </a:lnTo>
                  <a:lnTo>
                    <a:pt x="66317" y="9167"/>
                  </a:lnTo>
                  <a:cubicBezTo>
                    <a:pt x="62142" y="9167"/>
                    <a:pt x="58717" y="12592"/>
                    <a:pt x="58717" y="16767"/>
                  </a:cubicBezTo>
                  <a:cubicBezTo>
                    <a:pt x="58717" y="17615"/>
                    <a:pt x="58031" y="18300"/>
                    <a:pt x="57183" y="18300"/>
                  </a:cubicBezTo>
                  <a:cubicBezTo>
                    <a:pt x="56335" y="18300"/>
                    <a:pt x="55650" y="17615"/>
                    <a:pt x="55650" y="16767"/>
                  </a:cubicBezTo>
                  <a:lnTo>
                    <a:pt x="55650" y="7634"/>
                  </a:lnTo>
                  <a:cubicBezTo>
                    <a:pt x="55650" y="3426"/>
                    <a:pt x="52225" y="1"/>
                    <a:pt x="48017" y="1"/>
                  </a:cubicBezTo>
                  <a:cubicBezTo>
                    <a:pt x="43842" y="1"/>
                    <a:pt x="40417" y="3426"/>
                    <a:pt x="40417" y="7634"/>
                  </a:cubicBezTo>
                  <a:lnTo>
                    <a:pt x="40417" y="16767"/>
                  </a:lnTo>
                  <a:cubicBezTo>
                    <a:pt x="40417" y="17615"/>
                    <a:pt x="39732" y="18300"/>
                    <a:pt x="38884" y="18300"/>
                  </a:cubicBezTo>
                  <a:cubicBezTo>
                    <a:pt x="38036" y="18300"/>
                    <a:pt x="37350" y="17615"/>
                    <a:pt x="37350" y="16767"/>
                  </a:cubicBezTo>
                  <a:lnTo>
                    <a:pt x="37350" y="7634"/>
                  </a:lnTo>
                  <a:cubicBezTo>
                    <a:pt x="37350" y="3426"/>
                    <a:pt x="33925" y="1"/>
                    <a:pt x="29717" y="1"/>
                  </a:cubicBezTo>
                  <a:cubicBezTo>
                    <a:pt x="25542" y="1"/>
                    <a:pt x="22117" y="3426"/>
                    <a:pt x="22117" y="7634"/>
                  </a:cubicBezTo>
                  <a:lnTo>
                    <a:pt x="22117" y="16767"/>
                  </a:lnTo>
                  <a:cubicBezTo>
                    <a:pt x="22117" y="17615"/>
                    <a:pt x="21432" y="18300"/>
                    <a:pt x="20584" y="18300"/>
                  </a:cubicBezTo>
                  <a:cubicBezTo>
                    <a:pt x="19736" y="18300"/>
                    <a:pt x="19051" y="17615"/>
                    <a:pt x="19051" y="16767"/>
                  </a:cubicBezTo>
                  <a:lnTo>
                    <a:pt x="19051" y="7634"/>
                  </a:lnTo>
                  <a:cubicBezTo>
                    <a:pt x="19051" y="3426"/>
                    <a:pt x="15626" y="1"/>
                    <a:pt x="11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3;p31">
              <a:extLst>
                <a:ext uri="{FF2B5EF4-FFF2-40B4-BE49-F238E27FC236}">
                  <a16:creationId xmlns:a16="http://schemas.microsoft.com/office/drawing/2014/main" id="{DD2E88B7-8054-4F8F-8380-8C81DA4CDEAE}"/>
                </a:ext>
              </a:extLst>
            </p:cNvPr>
            <p:cNvSpPr/>
            <p:nvPr/>
          </p:nvSpPr>
          <p:spPr>
            <a:xfrm>
              <a:off x="2618550"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4;p31">
              <a:extLst>
                <a:ext uri="{FF2B5EF4-FFF2-40B4-BE49-F238E27FC236}">
                  <a16:creationId xmlns:a16="http://schemas.microsoft.com/office/drawing/2014/main" id="{556FC98A-9B11-42C7-8C72-3FF00BB1C180}"/>
                </a:ext>
              </a:extLst>
            </p:cNvPr>
            <p:cNvSpPr/>
            <p:nvPr/>
          </p:nvSpPr>
          <p:spPr>
            <a:xfrm>
              <a:off x="3991025" y="2159425"/>
              <a:ext cx="152525" cy="610025"/>
            </a:xfrm>
            <a:custGeom>
              <a:avLst/>
              <a:gdLst/>
              <a:ahLst/>
              <a:cxnLst/>
              <a:rect l="l" t="t" r="r" b="b"/>
              <a:pathLst>
                <a:path w="6101" h="24401" extrusionOk="0">
                  <a:moveTo>
                    <a:pt x="1" y="0"/>
                  </a:moveTo>
                  <a:lnTo>
                    <a:pt x="1" y="24400"/>
                  </a:lnTo>
                  <a:lnTo>
                    <a:pt x="6101" y="24400"/>
                  </a:lnTo>
                  <a:lnTo>
                    <a:pt x="61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5;p31">
              <a:extLst>
                <a:ext uri="{FF2B5EF4-FFF2-40B4-BE49-F238E27FC236}">
                  <a16:creationId xmlns:a16="http://schemas.microsoft.com/office/drawing/2014/main" id="{1F12EB92-25BD-4C31-BA01-AFA4F837AE54}"/>
                </a:ext>
              </a:extLst>
            </p:cNvPr>
            <p:cNvSpPr/>
            <p:nvPr/>
          </p:nvSpPr>
          <p:spPr>
            <a:xfrm>
              <a:off x="4296025" y="2159425"/>
              <a:ext cx="152525" cy="610025"/>
            </a:xfrm>
            <a:custGeom>
              <a:avLst/>
              <a:gdLst/>
              <a:ahLst/>
              <a:cxnLst/>
              <a:rect l="l" t="t" r="r" b="b"/>
              <a:pathLst>
                <a:path w="6101" h="24401" extrusionOk="0">
                  <a:moveTo>
                    <a:pt x="0" y="0"/>
                  </a:moveTo>
                  <a:lnTo>
                    <a:pt x="0" y="24400"/>
                  </a:lnTo>
                  <a:lnTo>
                    <a:pt x="6100" y="24400"/>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6;p31">
              <a:extLst>
                <a:ext uri="{FF2B5EF4-FFF2-40B4-BE49-F238E27FC236}">
                  <a16:creationId xmlns:a16="http://schemas.microsoft.com/office/drawing/2014/main" id="{C1D74E5B-FEAD-496F-AB42-B1FE79707151}"/>
                </a:ext>
              </a:extLst>
            </p:cNvPr>
            <p:cNvSpPr/>
            <p:nvPr/>
          </p:nvSpPr>
          <p:spPr>
            <a:xfrm>
              <a:off x="2923550"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7;p31">
              <a:extLst>
                <a:ext uri="{FF2B5EF4-FFF2-40B4-BE49-F238E27FC236}">
                  <a16:creationId xmlns:a16="http://schemas.microsoft.com/office/drawing/2014/main" id="{04B7604D-6EBD-42B9-8A78-7A3DE8B93F28}"/>
                </a:ext>
              </a:extLst>
            </p:cNvPr>
            <p:cNvSpPr/>
            <p:nvPr/>
          </p:nvSpPr>
          <p:spPr>
            <a:xfrm>
              <a:off x="3456875" y="2159425"/>
              <a:ext cx="381675" cy="610025"/>
            </a:xfrm>
            <a:custGeom>
              <a:avLst/>
              <a:gdLst/>
              <a:ahLst/>
              <a:cxnLst/>
              <a:rect l="l" t="t" r="r" b="b"/>
              <a:pathLst>
                <a:path w="15267" h="24401" extrusionOk="0">
                  <a:moveTo>
                    <a:pt x="9167" y="6100"/>
                  </a:moveTo>
                  <a:lnTo>
                    <a:pt x="9167" y="18300"/>
                  </a:lnTo>
                  <a:lnTo>
                    <a:pt x="6101" y="18300"/>
                  </a:lnTo>
                  <a:lnTo>
                    <a:pt x="6101" y="6100"/>
                  </a:lnTo>
                  <a:close/>
                  <a:moveTo>
                    <a:pt x="1" y="0"/>
                  </a:moveTo>
                  <a:lnTo>
                    <a:pt x="1" y="24400"/>
                  </a:lnTo>
                  <a:lnTo>
                    <a:pt x="15267" y="24400"/>
                  </a:lnTo>
                  <a:lnTo>
                    <a:pt x="1526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8;p31">
              <a:extLst>
                <a:ext uri="{FF2B5EF4-FFF2-40B4-BE49-F238E27FC236}">
                  <a16:creationId xmlns:a16="http://schemas.microsoft.com/office/drawing/2014/main" id="{45D099A3-EDDF-46C6-8032-D54EC385893F}"/>
                </a:ext>
              </a:extLst>
            </p:cNvPr>
            <p:cNvSpPr/>
            <p:nvPr/>
          </p:nvSpPr>
          <p:spPr>
            <a:xfrm>
              <a:off x="4601025" y="2159425"/>
              <a:ext cx="380850" cy="610025"/>
            </a:xfrm>
            <a:custGeom>
              <a:avLst/>
              <a:gdLst/>
              <a:ahLst/>
              <a:cxnLst/>
              <a:rect l="l" t="t" r="r" b="b"/>
              <a:pathLst>
                <a:path w="15234" h="24401" extrusionOk="0">
                  <a:moveTo>
                    <a:pt x="9134" y="6100"/>
                  </a:moveTo>
                  <a:lnTo>
                    <a:pt x="9134" y="18300"/>
                  </a:lnTo>
                  <a:lnTo>
                    <a:pt x="6100" y="18300"/>
                  </a:lnTo>
                  <a:lnTo>
                    <a:pt x="6100" y="6100"/>
                  </a:lnTo>
                  <a:close/>
                  <a:moveTo>
                    <a:pt x="0" y="0"/>
                  </a:moveTo>
                  <a:lnTo>
                    <a:pt x="0" y="24400"/>
                  </a:lnTo>
                  <a:lnTo>
                    <a:pt x="15234" y="24400"/>
                  </a:lnTo>
                  <a:lnTo>
                    <a:pt x="152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355;p31">
            <a:extLst>
              <a:ext uri="{FF2B5EF4-FFF2-40B4-BE49-F238E27FC236}">
                <a16:creationId xmlns:a16="http://schemas.microsoft.com/office/drawing/2014/main" id="{E47ADBDD-8779-4070-B9F0-0AB91C0E1CA6}"/>
              </a:ext>
            </a:extLst>
          </p:cNvPr>
          <p:cNvGrpSpPr/>
          <p:nvPr/>
        </p:nvGrpSpPr>
        <p:grpSpPr>
          <a:xfrm>
            <a:off x="5953411" y="2745679"/>
            <a:ext cx="379870" cy="403444"/>
            <a:chOff x="1343100" y="238125"/>
            <a:chExt cx="4914225" cy="5219200"/>
          </a:xfrm>
        </p:grpSpPr>
        <p:sp>
          <p:nvSpPr>
            <p:cNvPr id="218" name="Google Shape;356;p31">
              <a:extLst>
                <a:ext uri="{FF2B5EF4-FFF2-40B4-BE49-F238E27FC236}">
                  <a16:creationId xmlns:a16="http://schemas.microsoft.com/office/drawing/2014/main" id="{6BECC7DA-DF9C-4C73-A874-0E705753AF8A}"/>
                </a:ext>
              </a:extLst>
            </p:cNvPr>
            <p:cNvSpPr/>
            <p:nvPr/>
          </p:nvSpPr>
          <p:spPr>
            <a:xfrm>
              <a:off x="4110900"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57;p31">
              <a:extLst>
                <a:ext uri="{FF2B5EF4-FFF2-40B4-BE49-F238E27FC236}">
                  <a16:creationId xmlns:a16="http://schemas.microsoft.com/office/drawing/2014/main" id="{B7706935-A32E-49F2-8A1F-A901D81469F4}"/>
                </a:ext>
              </a:extLst>
            </p:cNvPr>
            <p:cNvSpPr/>
            <p:nvPr/>
          </p:nvSpPr>
          <p:spPr>
            <a:xfrm>
              <a:off x="441672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58;p31">
              <a:extLst>
                <a:ext uri="{FF2B5EF4-FFF2-40B4-BE49-F238E27FC236}">
                  <a16:creationId xmlns:a16="http://schemas.microsoft.com/office/drawing/2014/main" id="{3248E681-B945-49B7-AB78-2EF701412E54}"/>
                </a:ext>
              </a:extLst>
            </p:cNvPr>
            <p:cNvSpPr/>
            <p:nvPr/>
          </p:nvSpPr>
          <p:spPr>
            <a:xfrm>
              <a:off x="3193475" y="29145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59;p31">
              <a:extLst>
                <a:ext uri="{FF2B5EF4-FFF2-40B4-BE49-F238E27FC236}">
                  <a16:creationId xmlns:a16="http://schemas.microsoft.com/office/drawing/2014/main" id="{D4D56F49-257A-4A78-8378-7DF6B8B1ACDE}"/>
                </a:ext>
              </a:extLst>
            </p:cNvPr>
            <p:cNvSpPr/>
            <p:nvPr/>
          </p:nvSpPr>
          <p:spPr>
            <a:xfrm>
              <a:off x="3499275" y="29145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60;p31">
              <a:extLst>
                <a:ext uri="{FF2B5EF4-FFF2-40B4-BE49-F238E27FC236}">
                  <a16:creationId xmlns:a16="http://schemas.microsoft.com/office/drawing/2014/main" id="{1320A026-CD7B-4A0B-8857-2091A9B7B0D2}"/>
                </a:ext>
              </a:extLst>
            </p:cNvPr>
            <p:cNvSpPr/>
            <p:nvPr/>
          </p:nvSpPr>
          <p:spPr>
            <a:xfrm>
              <a:off x="3346775"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1;p31">
              <a:extLst>
                <a:ext uri="{FF2B5EF4-FFF2-40B4-BE49-F238E27FC236}">
                  <a16:creationId xmlns:a16="http://schemas.microsoft.com/office/drawing/2014/main" id="{E5C9322C-19BB-4AD5-A61B-F3468EA463D7}"/>
                </a:ext>
              </a:extLst>
            </p:cNvPr>
            <p:cNvSpPr/>
            <p:nvPr/>
          </p:nvSpPr>
          <p:spPr>
            <a:xfrm>
              <a:off x="3652600"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62;p31">
              <a:extLst>
                <a:ext uri="{FF2B5EF4-FFF2-40B4-BE49-F238E27FC236}">
                  <a16:creationId xmlns:a16="http://schemas.microsoft.com/office/drawing/2014/main" id="{A576A9CA-0841-45C5-98D8-CC591D30F1AB}"/>
                </a:ext>
              </a:extLst>
            </p:cNvPr>
            <p:cNvSpPr/>
            <p:nvPr/>
          </p:nvSpPr>
          <p:spPr>
            <a:xfrm>
              <a:off x="3958400" y="3220375"/>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63;p31">
              <a:extLst>
                <a:ext uri="{FF2B5EF4-FFF2-40B4-BE49-F238E27FC236}">
                  <a16:creationId xmlns:a16="http://schemas.microsoft.com/office/drawing/2014/main" id="{C929513F-BC8C-4170-B6EB-83CC3D52AB01}"/>
                </a:ext>
              </a:extLst>
            </p:cNvPr>
            <p:cNvSpPr/>
            <p:nvPr/>
          </p:nvSpPr>
          <p:spPr>
            <a:xfrm>
              <a:off x="4264225" y="32203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64;p31">
              <a:extLst>
                <a:ext uri="{FF2B5EF4-FFF2-40B4-BE49-F238E27FC236}">
                  <a16:creationId xmlns:a16="http://schemas.microsoft.com/office/drawing/2014/main" id="{9D0A932D-92C9-48ED-8FB0-DA300C79FDB4}"/>
                </a:ext>
              </a:extLst>
            </p:cNvPr>
            <p:cNvSpPr/>
            <p:nvPr/>
          </p:nvSpPr>
          <p:spPr>
            <a:xfrm>
              <a:off x="3346775"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65;p31">
              <a:extLst>
                <a:ext uri="{FF2B5EF4-FFF2-40B4-BE49-F238E27FC236}">
                  <a16:creationId xmlns:a16="http://schemas.microsoft.com/office/drawing/2014/main" id="{C3EDF673-9594-4F94-A3FF-8E26949F1AC8}"/>
                </a:ext>
              </a:extLst>
            </p:cNvPr>
            <p:cNvSpPr/>
            <p:nvPr/>
          </p:nvSpPr>
          <p:spPr>
            <a:xfrm>
              <a:off x="3652600"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66;p31">
              <a:extLst>
                <a:ext uri="{FF2B5EF4-FFF2-40B4-BE49-F238E27FC236}">
                  <a16:creationId xmlns:a16="http://schemas.microsoft.com/office/drawing/2014/main" id="{860F0EFE-D6C8-4512-971C-7A43E9728E28}"/>
                </a:ext>
              </a:extLst>
            </p:cNvPr>
            <p:cNvSpPr/>
            <p:nvPr/>
          </p:nvSpPr>
          <p:spPr>
            <a:xfrm>
              <a:off x="3958400" y="2608750"/>
              <a:ext cx="152525" cy="153350"/>
            </a:xfrm>
            <a:custGeom>
              <a:avLst/>
              <a:gdLst/>
              <a:ahLst/>
              <a:cxnLst/>
              <a:rect l="l" t="t" r="r" b="b"/>
              <a:pathLst>
                <a:path w="6101" h="6134" extrusionOk="0">
                  <a:moveTo>
                    <a:pt x="1" y="1"/>
                  </a:moveTo>
                  <a:lnTo>
                    <a:pt x="1" y="6133"/>
                  </a:lnTo>
                  <a:lnTo>
                    <a:pt x="6101" y="6133"/>
                  </a:lnTo>
                  <a:lnTo>
                    <a:pt x="610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67;p31">
              <a:extLst>
                <a:ext uri="{FF2B5EF4-FFF2-40B4-BE49-F238E27FC236}">
                  <a16:creationId xmlns:a16="http://schemas.microsoft.com/office/drawing/2014/main" id="{BE728D10-2115-4488-B71E-0531B8E374D1}"/>
                </a:ext>
              </a:extLst>
            </p:cNvPr>
            <p:cNvSpPr/>
            <p:nvPr/>
          </p:nvSpPr>
          <p:spPr>
            <a:xfrm>
              <a:off x="4264225" y="2608750"/>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68;p31">
              <a:extLst>
                <a:ext uri="{FF2B5EF4-FFF2-40B4-BE49-F238E27FC236}">
                  <a16:creationId xmlns:a16="http://schemas.microsoft.com/office/drawing/2014/main" id="{B22C37D8-2F25-4318-BFA5-22ECAC70D7A7}"/>
                </a:ext>
              </a:extLst>
            </p:cNvPr>
            <p:cNvSpPr/>
            <p:nvPr/>
          </p:nvSpPr>
          <p:spPr>
            <a:xfrm>
              <a:off x="3499275"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69;p31">
              <a:extLst>
                <a:ext uri="{FF2B5EF4-FFF2-40B4-BE49-F238E27FC236}">
                  <a16:creationId xmlns:a16="http://schemas.microsoft.com/office/drawing/2014/main" id="{BC953C66-7E6A-4FBC-8131-ACD99146404B}"/>
                </a:ext>
              </a:extLst>
            </p:cNvPr>
            <p:cNvSpPr/>
            <p:nvPr/>
          </p:nvSpPr>
          <p:spPr>
            <a:xfrm>
              <a:off x="3805100" y="352620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70;p31">
              <a:extLst>
                <a:ext uri="{FF2B5EF4-FFF2-40B4-BE49-F238E27FC236}">
                  <a16:creationId xmlns:a16="http://schemas.microsoft.com/office/drawing/2014/main" id="{8167F1E1-802E-4A87-A48E-07447414ADF8}"/>
                </a:ext>
              </a:extLst>
            </p:cNvPr>
            <p:cNvSpPr/>
            <p:nvPr/>
          </p:nvSpPr>
          <p:spPr>
            <a:xfrm>
              <a:off x="4110900" y="3526200"/>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71;p31">
              <a:extLst>
                <a:ext uri="{FF2B5EF4-FFF2-40B4-BE49-F238E27FC236}">
                  <a16:creationId xmlns:a16="http://schemas.microsoft.com/office/drawing/2014/main" id="{BCA5F000-5DBB-491D-8372-8945B0BCE825}"/>
                </a:ext>
              </a:extLst>
            </p:cNvPr>
            <p:cNvSpPr/>
            <p:nvPr/>
          </p:nvSpPr>
          <p:spPr>
            <a:xfrm>
              <a:off x="3499275"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72;p31">
              <a:extLst>
                <a:ext uri="{FF2B5EF4-FFF2-40B4-BE49-F238E27FC236}">
                  <a16:creationId xmlns:a16="http://schemas.microsoft.com/office/drawing/2014/main" id="{0480C5AA-654A-4BA2-AA90-AF2E2FF32AF8}"/>
                </a:ext>
              </a:extLst>
            </p:cNvPr>
            <p:cNvSpPr/>
            <p:nvPr/>
          </p:nvSpPr>
          <p:spPr>
            <a:xfrm>
              <a:off x="3805100" y="230295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73;p31">
              <a:extLst>
                <a:ext uri="{FF2B5EF4-FFF2-40B4-BE49-F238E27FC236}">
                  <a16:creationId xmlns:a16="http://schemas.microsoft.com/office/drawing/2014/main" id="{0A68F531-34D4-45CF-856D-9897FE33740F}"/>
                </a:ext>
              </a:extLst>
            </p:cNvPr>
            <p:cNvSpPr/>
            <p:nvPr/>
          </p:nvSpPr>
          <p:spPr>
            <a:xfrm>
              <a:off x="4110900" y="230295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74;p31">
              <a:extLst>
                <a:ext uri="{FF2B5EF4-FFF2-40B4-BE49-F238E27FC236}">
                  <a16:creationId xmlns:a16="http://schemas.microsoft.com/office/drawing/2014/main" id="{5968F5A7-AF23-43B1-A2B7-A5AAB7319EB4}"/>
                </a:ext>
              </a:extLst>
            </p:cNvPr>
            <p:cNvSpPr/>
            <p:nvPr/>
          </p:nvSpPr>
          <p:spPr>
            <a:xfrm>
              <a:off x="2505200" y="3985325"/>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75;p31">
              <a:extLst>
                <a:ext uri="{FF2B5EF4-FFF2-40B4-BE49-F238E27FC236}">
                  <a16:creationId xmlns:a16="http://schemas.microsoft.com/office/drawing/2014/main" id="{676D7C85-F6A3-45BC-88AA-5DF0EADACF7F}"/>
                </a:ext>
              </a:extLst>
            </p:cNvPr>
            <p:cNvSpPr/>
            <p:nvPr/>
          </p:nvSpPr>
          <p:spPr>
            <a:xfrm>
              <a:off x="1791625" y="1461350"/>
              <a:ext cx="4180275" cy="3384350"/>
            </a:xfrm>
            <a:custGeom>
              <a:avLst/>
              <a:gdLst/>
              <a:ahLst/>
              <a:cxnLst/>
              <a:rect l="l" t="t" r="r" b="b"/>
              <a:pathLst>
                <a:path w="167211" h="135374" extrusionOk="0">
                  <a:moveTo>
                    <a:pt x="53008" y="30174"/>
                  </a:moveTo>
                  <a:lnTo>
                    <a:pt x="53008" y="30174"/>
                  </a:lnTo>
                  <a:cubicBezTo>
                    <a:pt x="44984" y="38068"/>
                    <a:pt x="40025" y="49061"/>
                    <a:pt x="40025" y="61196"/>
                  </a:cubicBezTo>
                  <a:cubicBezTo>
                    <a:pt x="40025" y="64327"/>
                    <a:pt x="40352" y="67393"/>
                    <a:pt x="41004" y="70362"/>
                  </a:cubicBezTo>
                  <a:lnTo>
                    <a:pt x="28543" y="70362"/>
                  </a:lnTo>
                  <a:lnTo>
                    <a:pt x="28543" y="78549"/>
                  </a:lnTo>
                  <a:cubicBezTo>
                    <a:pt x="18692" y="71536"/>
                    <a:pt x="11483" y="64523"/>
                    <a:pt x="8254" y="61196"/>
                  </a:cubicBezTo>
                  <a:cubicBezTo>
                    <a:pt x="13766" y="55520"/>
                    <a:pt x="30729" y="39308"/>
                    <a:pt x="53008" y="30174"/>
                  </a:cubicBezTo>
                  <a:close/>
                  <a:moveTo>
                    <a:pt x="42798" y="76494"/>
                  </a:moveTo>
                  <a:cubicBezTo>
                    <a:pt x="45016" y="82464"/>
                    <a:pt x="48539" y="87813"/>
                    <a:pt x="53008" y="92217"/>
                  </a:cubicBezTo>
                  <a:cubicBezTo>
                    <a:pt x="46191" y="89412"/>
                    <a:pt x="39993" y="86019"/>
                    <a:pt x="34676" y="82660"/>
                  </a:cubicBezTo>
                  <a:lnTo>
                    <a:pt x="34676" y="76494"/>
                  </a:lnTo>
                  <a:close/>
                  <a:moveTo>
                    <a:pt x="114203" y="30174"/>
                  </a:moveTo>
                  <a:cubicBezTo>
                    <a:pt x="123467" y="33958"/>
                    <a:pt x="131589" y="38851"/>
                    <a:pt x="137950" y="43353"/>
                  </a:cubicBezTo>
                  <a:cubicBezTo>
                    <a:pt x="148160" y="50496"/>
                    <a:pt x="155630" y="57771"/>
                    <a:pt x="158957" y="61196"/>
                  </a:cubicBezTo>
                  <a:cubicBezTo>
                    <a:pt x="153445" y="66839"/>
                    <a:pt x="136482" y="83084"/>
                    <a:pt x="114203" y="92217"/>
                  </a:cubicBezTo>
                  <a:cubicBezTo>
                    <a:pt x="122227" y="84291"/>
                    <a:pt x="127186" y="73330"/>
                    <a:pt x="127186" y="61196"/>
                  </a:cubicBezTo>
                  <a:cubicBezTo>
                    <a:pt x="127186" y="49061"/>
                    <a:pt x="122227" y="38101"/>
                    <a:pt x="114203" y="30174"/>
                  </a:cubicBezTo>
                  <a:close/>
                  <a:moveTo>
                    <a:pt x="86672" y="23846"/>
                  </a:moveTo>
                  <a:cubicBezTo>
                    <a:pt x="105885" y="25412"/>
                    <a:pt x="121086" y="41559"/>
                    <a:pt x="121086" y="61196"/>
                  </a:cubicBezTo>
                  <a:cubicBezTo>
                    <a:pt x="121086" y="80833"/>
                    <a:pt x="105885" y="96980"/>
                    <a:pt x="86672" y="98545"/>
                  </a:cubicBezTo>
                  <a:lnTo>
                    <a:pt x="86672" y="94827"/>
                  </a:lnTo>
                  <a:lnTo>
                    <a:pt x="80539" y="94827"/>
                  </a:lnTo>
                  <a:lnTo>
                    <a:pt x="80539" y="98545"/>
                  </a:lnTo>
                  <a:cubicBezTo>
                    <a:pt x="66643" y="97404"/>
                    <a:pt x="54867" y="88662"/>
                    <a:pt x="49387" y="76494"/>
                  </a:cubicBezTo>
                  <a:lnTo>
                    <a:pt x="56825" y="76494"/>
                  </a:lnTo>
                  <a:lnTo>
                    <a:pt x="56825" y="70362"/>
                  </a:lnTo>
                  <a:lnTo>
                    <a:pt x="47267" y="70362"/>
                  </a:lnTo>
                  <a:cubicBezTo>
                    <a:pt x="46517" y="67426"/>
                    <a:pt x="46125" y="64360"/>
                    <a:pt x="46125" y="61196"/>
                  </a:cubicBezTo>
                  <a:cubicBezTo>
                    <a:pt x="46125" y="41559"/>
                    <a:pt x="61294" y="25412"/>
                    <a:pt x="80539" y="23846"/>
                  </a:cubicBezTo>
                  <a:lnTo>
                    <a:pt x="80539" y="28315"/>
                  </a:lnTo>
                  <a:lnTo>
                    <a:pt x="86672" y="28315"/>
                  </a:lnTo>
                  <a:lnTo>
                    <a:pt x="86672" y="23846"/>
                  </a:lnTo>
                  <a:close/>
                  <a:moveTo>
                    <a:pt x="80539" y="1"/>
                  </a:moveTo>
                  <a:lnTo>
                    <a:pt x="80539" y="17681"/>
                  </a:lnTo>
                  <a:cubicBezTo>
                    <a:pt x="58293" y="18594"/>
                    <a:pt x="38525" y="29326"/>
                    <a:pt x="25607" y="38427"/>
                  </a:cubicBezTo>
                  <a:cubicBezTo>
                    <a:pt x="11092" y="48637"/>
                    <a:pt x="2154" y="58749"/>
                    <a:pt x="1762" y="59173"/>
                  </a:cubicBezTo>
                  <a:lnTo>
                    <a:pt x="1" y="61196"/>
                  </a:lnTo>
                  <a:lnTo>
                    <a:pt x="1762" y="63218"/>
                  </a:lnTo>
                  <a:cubicBezTo>
                    <a:pt x="2154" y="63642"/>
                    <a:pt x="11092" y="73722"/>
                    <a:pt x="25607" y="83964"/>
                  </a:cubicBezTo>
                  <a:cubicBezTo>
                    <a:pt x="26553" y="84617"/>
                    <a:pt x="27532" y="85302"/>
                    <a:pt x="28543" y="85954"/>
                  </a:cubicBezTo>
                  <a:lnTo>
                    <a:pt x="28543" y="94827"/>
                  </a:lnTo>
                  <a:lnTo>
                    <a:pt x="34676" y="94827"/>
                  </a:lnTo>
                  <a:lnTo>
                    <a:pt x="34676" y="89836"/>
                  </a:lnTo>
                  <a:cubicBezTo>
                    <a:pt x="46973" y="97143"/>
                    <a:pt x="62990" y="103993"/>
                    <a:pt x="80539" y="104711"/>
                  </a:cubicBezTo>
                  <a:lnTo>
                    <a:pt x="80539" y="135373"/>
                  </a:lnTo>
                  <a:lnTo>
                    <a:pt x="114203" y="135373"/>
                  </a:lnTo>
                  <a:lnTo>
                    <a:pt x="114203" y="129241"/>
                  </a:lnTo>
                  <a:lnTo>
                    <a:pt x="86672" y="129241"/>
                  </a:lnTo>
                  <a:lnTo>
                    <a:pt x="86672" y="104711"/>
                  </a:lnTo>
                  <a:cubicBezTo>
                    <a:pt x="108919" y="103797"/>
                    <a:pt x="128686" y="93033"/>
                    <a:pt x="141604" y="83964"/>
                  </a:cubicBezTo>
                  <a:cubicBezTo>
                    <a:pt x="156120" y="73722"/>
                    <a:pt x="165057" y="63642"/>
                    <a:pt x="165449" y="63218"/>
                  </a:cubicBezTo>
                  <a:lnTo>
                    <a:pt x="167210" y="61196"/>
                  </a:lnTo>
                  <a:lnTo>
                    <a:pt x="165449" y="59173"/>
                  </a:lnTo>
                  <a:cubicBezTo>
                    <a:pt x="165057" y="58749"/>
                    <a:pt x="156120" y="48637"/>
                    <a:pt x="141604" y="38427"/>
                  </a:cubicBezTo>
                  <a:cubicBezTo>
                    <a:pt x="128686" y="29326"/>
                    <a:pt x="108919" y="18594"/>
                    <a:pt x="86672" y="17681"/>
                  </a:cubicBezTo>
                  <a:lnTo>
                    <a:pt x="866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76;p31">
              <a:extLst>
                <a:ext uri="{FF2B5EF4-FFF2-40B4-BE49-F238E27FC236}">
                  <a16:creationId xmlns:a16="http://schemas.microsoft.com/office/drawing/2014/main" id="{E1D7FD45-6688-4B1D-8C5C-CE46D0E02117}"/>
                </a:ext>
              </a:extLst>
            </p:cNvPr>
            <p:cNvSpPr/>
            <p:nvPr/>
          </p:nvSpPr>
          <p:spPr>
            <a:xfrm>
              <a:off x="1970225" y="4367775"/>
              <a:ext cx="688300" cy="152525"/>
            </a:xfrm>
            <a:custGeom>
              <a:avLst/>
              <a:gdLst/>
              <a:ahLst/>
              <a:cxnLst/>
              <a:rect l="l" t="t" r="r" b="b"/>
              <a:pathLst>
                <a:path w="27532" h="6101" extrusionOk="0">
                  <a:moveTo>
                    <a:pt x="1" y="1"/>
                  </a:moveTo>
                  <a:lnTo>
                    <a:pt x="1" y="6101"/>
                  </a:lnTo>
                  <a:lnTo>
                    <a:pt x="27532" y="6101"/>
                  </a:lnTo>
                  <a:lnTo>
                    <a:pt x="2753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77;p31">
              <a:extLst>
                <a:ext uri="{FF2B5EF4-FFF2-40B4-BE49-F238E27FC236}">
                  <a16:creationId xmlns:a16="http://schemas.microsoft.com/office/drawing/2014/main" id="{06BE8150-153F-4976-8EC7-4A34BF70694A}"/>
                </a:ext>
              </a:extLst>
            </p:cNvPr>
            <p:cNvSpPr/>
            <p:nvPr/>
          </p:nvSpPr>
          <p:spPr>
            <a:xfrm>
              <a:off x="1664425" y="4367775"/>
              <a:ext cx="152525" cy="152525"/>
            </a:xfrm>
            <a:custGeom>
              <a:avLst/>
              <a:gdLst/>
              <a:ahLst/>
              <a:cxnLst/>
              <a:rect l="l" t="t" r="r" b="b"/>
              <a:pathLst>
                <a:path w="6101" h="6101" extrusionOk="0">
                  <a:moveTo>
                    <a:pt x="0" y="1"/>
                  </a:moveTo>
                  <a:lnTo>
                    <a:pt x="0" y="6101"/>
                  </a:lnTo>
                  <a:lnTo>
                    <a:pt x="6100" y="6101"/>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78;p31">
              <a:extLst>
                <a:ext uri="{FF2B5EF4-FFF2-40B4-BE49-F238E27FC236}">
                  <a16:creationId xmlns:a16="http://schemas.microsoft.com/office/drawing/2014/main" id="{5822C1C3-58B2-44F5-B782-EF1507C3DDBE}"/>
                </a:ext>
              </a:extLst>
            </p:cNvPr>
            <p:cNvSpPr/>
            <p:nvPr/>
          </p:nvSpPr>
          <p:spPr>
            <a:xfrm>
              <a:off x="1664425" y="4673600"/>
              <a:ext cx="381675" cy="152525"/>
            </a:xfrm>
            <a:custGeom>
              <a:avLst/>
              <a:gdLst/>
              <a:ahLst/>
              <a:cxnLst/>
              <a:rect l="l" t="t" r="r" b="b"/>
              <a:pathLst>
                <a:path w="15267" h="6101" extrusionOk="0">
                  <a:moveTo>
                    <a:pt x="0" y="0"/>
                  </a:moveTo>
                  <a:lnTo>
                    <a:pt x="0" y="6100"/>
                  </a:lnTo>
                  <a:lnTo>
                    <a:pt x="15266" y="6100"/>
                  </a:lnTo>
                  <a:lnTo>
                    <a:pt x="152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79;p31">
              <a:extLst>
                <a:ext uri="{FF2B5EF4-FFF2-40B4-BE49-F238E27FC236}">
                  <a16:creationId xmlns:a16="http://schemas.microsoft.com/office/drawing/2014/main" id="{9B8A01B1-4C65-424B-AAAC-81B137A65DDA}"/>
                </a:ext>
              </a:extLst>
            </p:cNvPr>
            <p:cNvSpPr/>
            <p:nvPr/>
          </p:nvSpPr>
          <p:spPr>
            <a:xfrm>
              <a:off x="2199375" y="4673600"/>
              <a:ext cx="153350" cy="152525"/>
            </a:xfrm>
            <a:custGeom>
              <a:avLst/>
              <a:gdLst/>
              <a:ahLst/>
              <a:cxnLst/>
              <a:rect l="l" t="t" r="r" b="b"/>
              <a:pathLst>
                <a:path w="6134" h="6101" extrusionOk="0">
                  <a:moveTo>
                    <a:pt x="1" y="0"/>
                  </a:moveTo>
                  <a:lnTo>
                    <a:pt x="1"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80;p31">
              <a:extLst>
                <a:ext uri="{FF2B5EF4-FFF2-40B4-BE49-F238E27FC236}">
                  <a16:creationId xmlns:a16="http://schemas.microsoft.com/office/drawing/2014/main" id="{C23A6948-2572-4240-A1B3-0FC38ED326DA}"/>
                </a:ext>
              </a:extLst>
            </p:cNvPr>
            <p:cNvSpPr/>
            <p:nvPr/>
          </p:nvSpPr>
          <p:spPr>
            <a:xfrm>
              <a:off x="2505200" y="4673600"/>
              <a:ext cx="153325" cy="152525"/>
            </a:xfrm>
            <a:custGeom>
              <a:avLst/>
              <a:gdLst/>
              <a:ahLst/>
              <a:cxnLst/>
              <a:rect l="l" t="t" r="r" b="b"/>
              <a:pathLst>
                <a:path w="6133" h="6101" extrusionOk="0">
                  <a:moveTo>
                    <a:pt x="0" y="0"/>
                  </a:moveTo>
                  <a:lnTo>
                    <a:pt x="0" y="6100"/>
                  </a:lnTo>
                  <a:lnTo>
                    <a:pt x="6133" y="6100"/>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81;p31">
              <a:extLst>
                <a:ext uri="{FF2B5EF4-FFF2-40B4-BE49-F238E27FC236}">
                  <a16:creationId xmlns:a16="http://schemas.microsoft.com/office/drawing/2014/main" id="{426B65CF-0D6B-46E7-BD61-7EF99B275D10}"/>
                </a:ext>
              </a:extLst>
            </p:cNvPr>
            <p:cNvSpPr/>
            <p:nvPr/>
          </p:nvSpPr>
          <p:spPr>
            <a:xfrm>
              <a:off x="1664425" y="4979400"/>
              <a:ext cx="994100" cy="152525"/>
            </a:xfrm>
            <a:custGeom>
              <a:avLst/>
              <a:gdLst/>
              <a:ahLst/>
              <a:cxnLst/>
              <a:rect l="l" t="t" r="r" b="b"/>
              <a:pathLst>
                <a:path w="39764" h="6101" extrusionOk="0">
                  <a:moveTo>
                    <a:pt x="0" y="1"/>
                  </a:moveTo>
                  <a:lnTo>
                    <a:pt x="0" y="6101"/>
                  </a:lnTo>
                  <a:lnTo>
                    <a:pt x="39764" y="6101"/>
                  </a:lnTo>
                  <a:lnTo>
                    <a:pt x="397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82;p31">
              <a:extLst>
                <a:ext uri="{FF2B5EF4-FFF2-40B4-BE49-F238E27FC236}">
                  <a16:creationId xmlns:a16="http://schemas.microsoft.com/office/drawing/2014/main" id="{2A9B78D0-0ED5-4336-A01B-44457A213FCB}"/>
                </a:ext>
              </a:extLst>
            </p:cNvPr>
            <p:cNvSpPr/>
            <p:nvPr/>
          </p:nvSpPr>
          <p:spPr>
            <a:xfrm>
              <a:off x="4799175" y="4692350"/>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83;p31">
              <a:extLst>
                <a:ext uri="{FF2B5EF4-FFF2-40B4-BE49-F238E27FC236}">
                  <a16:creationId xmlns:a16="http://schemas.microsoft.com/office/drawing/2014/main" id="{216C89A5-5ACA-4265-9EE2-56C709765666}"/>
                </a:ext>
              </a:extLst>
            </p:cNvPr>
            <p:cNvSpPr/>
            <p:nvPr/>
          </p:nvSpPr>
          <p:spPr>
            <a:xfrm>
              <a:off x="5105000" y="4692350"/>
              <a:ext cx="1152325" cy="153350"/>
            </a:xfrm>
            <a:custGeom>
              <a:avLst/>
              <a:gdLst/>
              <a:ahLst/>
              <a:cxnLst/>
              <a:rect l="l" t="t" r="r" b="b"/>
              <a:pathLst>
                <a:path w="46093" h="6134" extrusionOk="0">
                  <a:moveTo>
                    <a:pt x="0" y="1"/>
                  </a:moveTo>
                  <a:lnTo>
                    <a:pt x="0" y="6133"/>
                  </a:lnTo>
                  <a:lnTo>
                    <a:pt x="46092" y="6133"/>
                  </a:lnTo>
                  <a:lnTo>
                    <a:pt x="460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84;p31">
              <a:extLst>
                <a:ext uri="{FF2B5EF4-FFF2-40B4-BE49-F238E27FC236}">
                  <a16:creationId xmlns:a16="http://schemas.microsoft.com/office/drawing/2014/main" id="{47D9C335-AFE6-409A-9106-39BF41F15914}"/>
                </a:ext>
              </a:extLst>
            </p:cNvPr>
            <p:cNvSpPr/>
            <p:nvPr/>
          </p:nvSpPr>
          <p:spPr>
            <a:xfrm>
              <a:off x="5105000" y="499817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85;p31">
              <a:extLst>
                <a:ext uri="{FF2B5EF4-FFF2-40B4-BE49-F238E27FC236}">
                  <a16:creationId xmlns:a16="http://schemas.microsoft.com/office/drawing/2014/main" id="{693CBD1A-6C2C-4D33-825B-D9A32F2D279B}"/>
                </a:ext>
              </a:extLst>
            </p:cNvPr>
            <p:cNvSpPr/>
            <p:nvPr/>
          </p:nvSpPr>
          <p:spPr>
            <a:xfrm>
              <a:off x="5410800" y="499817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86;p31">
              <a:extLst>
                <a:ext uri="{FF2B5EF4-FFF2-40B4-BE49-F238E27FC236}">
                  <a16:creationId xmlns:a16="http://schemas.microsoft.com/office/drawing/2014/main" id="{28058BBE-31BC-4964-926E-89F33220239E}"/>
                </a:ext>
              </a:extLst>
            </p:cNvPr>
            <p:cNvSpPr/>
            <p:nvPr/>
          </p:nvSpPr>
          <p:spPr>
            <a:xfrm>
              <a:off x="5717425" y="4998175"/>
              <a:ext cx="539900" cy="153325"/>
            </a:xfrm>
            <a:custGeom>
              <a:avLst/>
              <a:gdLst/>
              <a:ahLst/>
              <a:cxnLst/>
              <a:rect l="l" t="t" r="r" b="b"/>
              <a:pathLst>
                <a:path w="21596" h="6133" extrusionOk="0">
                  <a:moveTo>
                    <a:pt x="1" y="0"/>
                  </a:moveTo>
                  <a:lnTo>
                    <a:pt x="1" y="6133"/>
                  </a:lnTo>
                  <a:lnTo>
                    <a:pt x="21595" y="6133"/>
                  </a:lnTo>
                  <a:lnTo>
                    <a:pt x="215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87;p31">
              <a:extLst>
                <a:ext uri="{FF2B5EF4-FFF2-40B4-BE49-F238E27FC236}">
                  <a16:creationId xmlns:a16="http://schemas.microsoft.com/office/drawing/2014/main" id="{4944C30E-137F-4BAD-B1F6-BEF567833D28}"/>
                </a:ext>
              </a:extLst>
            </p:cNvPr>
            <p:cNvSpPr/>
            <p:nvPr/>
          </p:nvSpPr>
          <p:spPr>
            <a:xfrm>
              <a:off x="5105000" y="5303975"/>
              <a:ext cx="846500" cy="153350"/>
            </a:xfrm>
            <a:custGeom>
              <a:avLst/>
              <a:gdLst/>
              <a:ahLst/>
              <a:cxnLst/>
              <a:rect l="l" t="t" r="r" b="b"/>
              <a:pathLst>
                <a:path w="33860" h="6134" extrusionOk="0">
                  <a:moveTo>
                    <a:pt x="0" y="1"/>
                  </a:moveTo>
                  <a:lnTo>
                    <a:pt x="0" y="6133"/>
                  </a:lnTo>
                  <a:lnTo>
                    <a:pt x="33860" y="6133"/>
                  </a:lnTo>
                  <a:lnTo>
                    <a:pt x="338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88;p31">
              <a:extLst>
                <a:ext uri="{FF2B5EF4-FFF2-40B4-BE49-F238E27FC236}">
                  <a16:creationId xmlns:a16="http://schemas.microsoft.com/office/drawing/2014/main" id="{B7D25DF3-4D73-48B0-82C1-D334A3AD0682}"/>
                </a:ext>
              </a:extLst>
            </p:cNvPr>
            <p:cNvSpPr/>
            <p:nvPr/>
          </p:nvSpPr>
          <p:spPr>
            <a:xfrm>
              <a:off x="6104800" y="5303975"/>
              <a:ext cx="152525" cy="153350"/>
            </a:xfrm>
            <a:custGeom>
              <a:avLst/>
              <a:gdLst/>
              <a:ahLst/>
              <a:cxnLst/>
              <a:rect l="l" t="t" r="r" b="b"/>
              <a:pathLst>
                <a:path w="6101" h="6134" extrusionOk="0">
                  <a:moveTo>
                    <a:pt x="0" y="1"/>
                  </a:moveTo>
                  <a:lnTo>
                    <a:pt x="0" y="6133"/>
                  </a:lnTo>
                  <a:lnTo>
                    <a:pt x="6100" y="6133"/>
                  </a:lnTo>
                  <a:lnTo>
                    <a:pt x="61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89;p31">
              <a:extLst>
                <a:ext uri="{FF2B5EF4-FFF2-40B4-BE49-F238E27FC236}">
                  <a16:creationId xmlns:a16="http://schemas.microsoft.com/office/drawing/2014/main" id="{6F1E1D6D-54B7-4A9F-ABB0-FC6F4966385B}"/>
                </a:ext>
              </a:extLst>
            </p:cNvPr>
            <p:cNvSpPr/>
            <p:nvPr/>
          </p:nvSpPr>
          <p:spPr>
            <a:xfrm>
              <a:off x="3805100" y="1155550"/>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90;p31">
              <a:extLst>
                <a:ext uri="{FF2B5EF4-FFF2-40B4-BE49-F238E27FC236}">
                  <a16:creationId xmlns:a16="http://schemas.microsoft.com/office/drawing/2014/main" id="{30F62CC1-427D-4967-9C6B-18FD8A4883D9}"/>
                </a:ext>
              </a:extLst>
            </p:cNvPr>
            <p:cNvSpPr/>
            <p:nvPr/>
          </p:nvSpPr>
          <p:spPr>
            <a:xfrm>
              <a:off x="3805100" y="2381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91;p31">
              <a:extLst>
                <a:ext uri="{FF2B5EF4-FFF2-40B4-BE49-F238E27FC236}">
                  <a16:creationId xmlns:a16="http://schemas.microsoft.com/office/drawing/2014/main" id="{A92A30B4-A368-48BE-AC9B-B47AF6D7585C}"/>
                </a:ext>
              </a:extLst>
            </p:cNvPr>
            <p:cNvSpPr/>
            <p:nvPr/>
          </p:nvSpPr>
          <p:spPr>
            <a:xfrm>
              <a:off x="4110900" y="238125"/>
              <a:ext cx="841625" cy="153325"/>
            </a:xfrm>
            <a:custGeom>
              <a:avLst/>
              <a:gdLst/>
              <a:ahLst/>
              <a:cxnLst/>
              <a:rect l="l" t="t" r="r" b="b"/>
              <a:pathLst>
                <a:path w="33665" h="6133" extrusionOk="0">
                  <a:moveTo>
                    <a:pt x="1" y="0"/>
                  </a:moveTo>
                  <a:lnTo>
                    <a:pt x="1" y="6133"/>
                  </a:lnTo>
                  <a:lnTo>
                    <a:pt x="33664" y="6133"/>
                  </a:lnTo>
                  <a:lnTo>
                    <a:pt x="3366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92;p31">
              <a:extLst>
                <a:ext uri="{FF2B5EF4-FFF2-40B4-BE49-F238E27FC236}">
                  <a16:creationId xmlns:a16="http://schemas.microsoft.com/office/drawing/2014/main" id="{851E7EC4-B2AC-43E3-86B7-69F347CDFAB0}"/>
                </a:ext>
              </a:extLst>
            </p:cNvPr>
            <p:cNvSpPr/>
            <p:nvPr/>
          </p:nvSpPr>
          <p:spPr>
            <a:xfrm>
              <a:off x="3805100" y="543925"/>
              <a:ext cx="535800" cy="153325"/>
            </a:xfrm>
            <a:custGeom>
              <a:avLst/>
              <a:gdLst/>
              <a:ahLst/>
              <a:cxnLst/>
              <a:rect l="l" t="t" r="r" b="b"/>
              <a:pathLst>
                <a:path w="21432" h="6133" extrusionOk="0">
                  <a:moveTo>
                    <a:pt x="0" y="0"/>
                  </a:moveTo>
                  <a:lnTo>
                    <a:pt x="0" y="6133"/>
                  </a:lnTo>
                  <a:lnTo>
                    <a:pt x="21432" y="6133"/>
                  </a:lnTo>
                  <a:lnTo>
                    <a:pt x="214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93;p31">
              <a:extLst>
                <a:ext uri="{FF2B5EF4-FFF2-40B4-BE49-F238E27FC236}">
                  <a16:creationId xmlns:a16="http://schemas.microsoft.com/office/drawing/2014/main" id="{25AE3888-42DE-4474-9272-3E46C605D362}"/>
                </a:ext>
              </a:extLst>
            </p:cNvPr>
            <p:cNvSpPr/>
            <p:nvPr/>
          </p:nvSpPr>
          <p:spPr>
            <a:xfrm>
              <a:off x="4493375" y="543925"/>
              <a:ext cx="153325" cy="153325"/>
            </a:xfrm>
            <a:custGeom>
              <a:avLst/>
              <a:gdLst/>
              <a:ahLst/>
              <a:cxnLst/>
              <a:rect l="l" t="t" r="r" b="b"/>
              <a:pathLst>
                <a:path w="6133" h="6133" extrusionOk="0">
                  <a:moveTo>
                    <a:pt x="0" y="0"/>
                  </a:moveTo>
                  <a:lnTo>
                    <a:pt x="0"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94;p31">
              <a:extLst>
                <a:ext uri="{FF2B5EF4-FFF2-40B4-BE49-F238E27FC236}">
                  <a16:creationId xmlns:a16="http://schemas.microsoft.com/office/drawing/2014/main" id="{6AE07186-0E61-43E8-A6F5-0FA1EA32F163}"/>
                </a:ext>
              </a:extLst>
            </p:cNvPr>
            <p:cNvSpPr/>
            <p:nvPr/>
          </p:nvSpPr>
          <p:spPr>
            <a:xfrm>
              <a:off x="4799175" y="543925"/>
              <a:ext cx="153350" cy="153325"/>
            </a:xfrm>
            <a:custGeom>
              <a:avLst/>
              <a:gdLst/>
              <a:ahLst/>
              <a:cxnLst/>
              <a:rect l="l" t="t" r="r" b="b"/>
              <a:pathLst>
                <a:path w="6134" h="6133" extrusionOk="0">
                  <a:moveTo>
                    <a:pt x="1" y="0"/>
                  </a:moveTo>
                  <a:lnTo>
                    <a:pt x="1" y="6133"/>
                  </a:lnTo>
                  <a:lnTo>
                    <a:pt x="6133" y="6133"/>
                  </a:lnTo>
                  <a:lnTo>
                    <a:pt x="61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95;p31">
              <a:extLst>
                <a:ext uri="{FF2B5EF4-FFF2-40B4-BE49-F238E27FC236}">
                  <a16:creationId xmlns:a16="http://schemas.microsoft.com/office/drawing/2014/main" id="{FBB804B1-01D8-436C-A343-1D43D95257B8}"/>
                </a:ext>
              </a:extLst>
            </p:cNvPr>
            <p:cNvSpPr/>
            <p:nvPr/>
          </p:nvSpPr>
          <p:spPr>
            <a:xfrm>
              <a:off x="3805100" y="849725"/>
              <a:ext cx="841600" cy="153350"/>
            </a:xfrm>
            <a:custGeom>
              <a:avLst/>
              <a:gdLst/>
              <a:ahLst/>
              <a:cxnLst/>
              <a:rect l="l" t="t" r="r" b="b"/>
              <a:pathLst>
                <a:path w="33664" h="6134" extrusionOk="0">
                  <a:moveTo>
                    <a:pt x="0" y="1"/>
                  </a:moveTo>
                  <a:lnTo>
                    <a:pt x="0" y="6133"/>
                  </a:lnTo>
                  <a:lnTo>
                    <a:pt x="33664" y="6133"/>
                  </a:lnTo>
                  <a:lnTo>
                    <a:pt x="3366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96;p31">
              <a:extLst>
                <a:ext uri="{FF2B5EF4-FFF2-40B4-BE49-F238E27FC236}">
                  <a16:creationId xmlns:a16="http://schemas.microsoft.com/office/drawing/2014/main" id="{446BB41E-98EA-4477-A1AD-44803028EF30}"/>
                </a:ext>
              </a:extLst>
            </p:cNvPr>
            <p:cNvSpPr/>
            <p:nvPr/>
          </p:nvSpPr>
          <p:spPr>
            <a:xfrm>
              <a:off x="4799175" y="849725"/>
              <a:ext cx="153350" cy="153350"/>
            </a:xfrm>
            <a:custGeom>
              <a:avLst/>
              <a:gdLst/>
              <a:ahLst/>
              <a:cxnLst/>
              <a:rect l="l" t="t" r="r" b="b"/>
              <a:pathLst>
                <a:path w="6134" h="6134" extrusionOk="0">
                  <a:moveTo>
                    <a:pt x="1" y="1"/>
                  </a:moveTo>
                  <a:lnTo>
                    <a:pt x="1" y="6133"/>
                  </a:lnTo>
                  <a:lnTo>
                    <a:pt x="6133" y="6133"/>
                  </a:lnTo>
                  <a:lnTo>
                    <a:pt x="61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97;p31">
              <a:extLst>
                <a:ext uri="{FF2B5EF4-FFF2-40B4-BE49-F238E27FC236}">
                  <a16:creationId xmlns:a16="http://schemas.microsoft.com/office/drawing/2014/main" id="{66726831-8AB1-48B4-8022-459C725560A5}"/>
                </a:ext>
              </a:extLst>
            </p:cNvPr>
            <p:cNvSpPr/>
            <p:nvPr/>
          </p:nvSpPr>
          <p:spPr>
            <a:xfrm>
              <a:off x="2276050" y="2914575"/>
              <a:ext cx="152500" cy="153325"/>
            </a:xfrm>
            <a:custGeom>
              <a:avLst/>
              <a:gdLst/>
              <a:ahLst/>
              <a:cxnLst/>
              <a:rect l="l" t="t" r="r" b="b"/>
              <a:pathLst>
                <a:path w="6100"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98;p31">
              <a:extLst>
                <a:ext uri="{FF2B5EF4-FFF2-40B4-BE49-F238E27FC236}">
                  <a16:creationId xmlns:a16="http://schemas.microsoft.com/office/drawing/2014/main" id="{694F4DC9-436C-46CF-A5C9-2BF6CA4DD120}"/>
                </a:ext>
              </a:extLst>
            </p:cNvPr>
            <p:cNvSpPr/>
            <p:nvPr/>
          </p:nvSpPr>
          <p:spPr>
            <a:xfrm>
              <a:off x="5334975" y="2914575"/>
              <a:ext cx="152525" cy="153325"/>
            </a:xfrm>
            <a:custGeom>
              <a:avLst/>
              <a:gdLst/>
              <a:ahLst/>
              <a:cxnLst/>
              <a:rect l="l" t="t" r="r" b="b"/>
              <a:pathLst>
                <a:path w="6101" h="6133" extrusionOk="0">
                  <a:moveTo>
                    <a:pt x="0" y="0"/>
                  </a:moveTo>
                  <a:lnTo>
                    <a:pt x="0" y="6133"/>
                  </a:lnTo>
                  <a:lnTo>
                    <a:pt x="6100" y="6133"/>
                  </a:lnTo>
                  <a:lnTo>
                    <a:pt x="61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99;p31">
              <a:extLst>
                <a:ext uri="{FF2B5EF4-FFF2-40B4-BE49-F238E27FC236}">
                  <a16:creationId xmlns:a16="http://schemas.microsoft.com/office/drawing/2014/main" id="{E5160231-744D-49E9-A38B-C40B178A60FD}"/>
                </a:ext>
              </a:extLst>
            </p:cNvPr>
            <p:cNvSpPr/>
            <p:nvPr/>
          </p:nvSpPr>
          <p:spPr>
            <a:xfrm>
              <a:off x="1343100" y="43677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00;p31">
              <a:extLst>
                <a:ext uri="{FF2B5EF4-FFF2-40B4-BE49-F238E27FC236}">
                  <a16:creationId xmlns:a16="http://schemas.microsoft.com/office/drawing/2014/main" id="{32F709D5-8247-4ADE-A0E7-69FD3125465B}"/>
                </a:ext>
              </a:extLst>
            </p:cNvPr>
            <p:cNvSpPr/>
            <p:nvPr/>
          </p:nvSpPr>
          <p:spPr>
            <a:xfrm>
              <a:off x="1343100" y="4675225"/>
              <a:ext cx="168025" cy="153350"/>
            </a:xfrm>
            <a:custGeom>
              <a:avLst/>
              <a:gdLst/>
              <a:ahLst/>
              <a:cxnLst/>
              <a:rect l="l" t="t" r="r" b="b"/>
              <a:pathLst>
                <a:path w="6721" h="6134" extrusionOk="0">
                  <a:moveTo>
                    <a:pt x="1" y="1"/>
                  </a:moveTo>
                  <a:lnTo>
                    <a:pt x="1" y="6133"/>
                  </a:lnTo>
                  <a:lnTo>
                    <a:pt x="6721" y="6133"/>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01;p31">
              <a:extLst>
                <a:ext uri="{FF2B5EF4-FFF2-40B4-BE49-F238E27FC236}">
                  <a16:creationId xmlns:a16="http://schemas.microsoft.com/office/drawing/2014/main" id="{EB09DCCD-7119-489F-9559-9D477BE7CE02}"/>
                </a:ext>
              </a:extLst>
            </p:cNvPr>
            <p:cNvSpPr/>
            <p:nvPr/>
          </p:nvSpPr>
          <p:spPr>
            <a:xfrm>
              <a:off x="1343100" y="4983475"/>
              <a:ext cx="168025" cy="152525"/>
            </a:xfrm>
            <a:custGeom>
              <a:avLst/>
              <a:gdLst/>
              <a:ahLst/>
              <a:cxnLst/>
              <a:rect l="l" t="t" r="r" b="b"/>
              <a:pathLst>
                <a:path w="6721" h="6101" extrusionOk="0">
                  <a:moveTo>
                    <a:pt x="1" y="1"/>
                  </a:moveTo>
                  <a:lnTo>
                    <a:pt x="1" y="6101"/>
                  </a:lnTo>
                  <a:lnTo>
                    <a:pt x="6721" y="6101"/>
                  </a:lnTo>
                  <a:lnTo>
                    <a:pt x="67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1108</TotalTime>
  <Words>1381</Words>
  <Application>Microsoft Office PowerPoint</Application>
  <PresentationFormat>On-screen Show (16:9)</PresentationFormat>
  <Paragraphs>130</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Anton</vt:lpstr>
      <vt:lpstr>Rajdhani</vt:lpstr>
      <vt:lpstr>Times New Roman</vt:lpstr>
      <vt:lpstr>Advent Pro Light</vt:lpstr>
      <vt:lpstr>Fira Sans Condensed Light</vt:lpstr>
      <vt:lpstr>Arial</vt:lpstr>
      <vt:lpstr>Ai Tech Agency by Slidesgo</vt:lpstr>
      <vt:lpstr>Craft a Story from a Dataset    Applying the Storytelling Skills  </vt:lpstr>
      <vt:lpstr>Report Purpose</vt:lpstr>
      <vt:lpstr>Report Purpose</vt:lpstr>
      <vt:lpstr>Methodology</vt:lpstr>
      <vt:lpstr>Analysis Goals</vt:lpstr>
      <vt:lpstr>Analysis Tools</vt:lpstr>
      <vt:lpstr>Optimizing Cutoff (based on estimated costs)</vt:lpstr>
      <vt:lpstr>Final Confusion Matrix/ Half Day</vt:lpstr>
      <vt:lpstr>Quantifying Business Value</vt:lpstr>
      <vt:lpstr>Fraud-handling Cost Savings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TECH AGENCY</dc:title>
  <dc:creator>Ali, Marwan [C]</dc:creator>
  <cp:lastModifiedBy>Ali, Marwan [C]</cp:lastModifiedBy>
  <cp:revision>79</cp:revision>
  <dcterms:modified xsi:type="dcterms:W3CDTF">2022-07-24T23:17:33Z</dcterms:modified>
</cp:coreProperties>
</file>